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sldIdLst>
    <p:sldId id="256" r:id="rId5"/>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1B7"/>
    <a:srgbClr val="201F5E"/>
    <a:srgbClr val="053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26" d="100"/>
          <a:sy n="26" d="100"/>
        </p:scale>
        <p:origin x="27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smtClean="0"/>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8C7427-0439-F440-9A27-66D0463B98C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67502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C7427-0439-F440-9A27-66D0463B98C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67914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C7427-0439-F440-9A27-66D0463B98C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77442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C7427-0439-F440-9A27-66D0463B98C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170048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smtClean="0"/>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C7427-0439-F440-9A27-66D0463B98CE}"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4183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8C7427-0439-F440-9A27-66D0463B98C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13436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smtClean="0"/>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8C7427-0439-F440-9A27-66D0463B98CE}"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53175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8C7427-0439-F440-9A27-66D0463B98CE}"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427206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C7427-0439-F440-9A27-66D0463B98CE}" type="datetimeFigureOut">
              <a:rPr lang="en-US" smtClean="0"/>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07193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smtClean="0"/>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Edit Master text styles</a:t>
            </a:r>
          </a:p>
        </p:txBody>
      </p:sp>
      <p:sp>
        <p:nvSpPr>
          <p:cNvPr id="5" name="Date Placeholder 4"/>
          <p:cNvSpPr>
            <a:spLocks noGrp="1"/>
          </p:cNvSpPr>
          <p:nvPr>
            <p:ph type="dt" sz="half" idx="10"/>
          </p:nvPr>
        </p:nvSpPr>
        <p:spPr/>
        <p:txBody>
          <a:bodyPr/>
          <a:lstStyle/>
          <a:p>
            <a:fld id="{428C7427-0439-F440-9A27-66D0463B98C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37925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smtClean="0"/>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smtClean="0"/>
              <a:t>Edit Master text styles</a:t>
            </a:r>
          </a:p>
        </p:txBody>
      </p:sp>
      <p:sp>
        <p:nvSpPr>
          <p:cNvPr id="5" name="Date Placeholder 4"/>
          <p:cNvSpPr>
            <a:spLocks noGrp="1"/>
          </p:cNvSpPr>
          <p:nvPr>
            <p:ph type="dt" sz="half" idx="10"/>
          </p:nvPr>
        </p:nvSpPr>
        <p:spPr/>
        <p:txBody>
          <a:bodyPr/>
          <a:lstStyle/>
          <a:p>
            <a:fld id="{428C7427-0439-F440-9A27-66D0463B98CE}"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34091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428C7427-0439-F440-9A27-66D0463B98CE}" type="datetimeFigureOut">
              <a:rPr lang="en-US" smtClean="0"/>
              <a:t>9/4/2020</a:t>
            </a:fld>
            <a:endParaRPr 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B8BCDAD9-C95D-9E4B-B63C-A7337B12F472}" type="slidenum">
              <a:rPr lang="en-US" smtClean="0"/>
              <a:t>‹#›</a:t>
            </a:fld>
            <a:endParaRPr lang="en-US"/>
          </a:p>
        </p:txBody>
      </p:sp>
    </p:spTree>
    <p:extLst>
      <p:ext uri="{BB962C8B-B14F-4D97-AF65-F5344CB8AC3E}">
        <p14:creationId xmlns:p14="http://schemas.microsoft.com/office/powerpoint/2010/main" val="23688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437EC-E955-1F41-9E54-9AC54B5E66C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74090" y="0"/>
            <a:ext cx="20409535" cy="2210930"/>
          </a:xfrm>
          <a:prstGeom prst="rect">
            <a:avLst/>
          </a:prstGeom>
        </p:spPr>
      </p:pic>
      <p:sp>
        <p:nvSpPr>
          <p:cNvPr id="5" name="Text Box 3"/>
          <p:cNvSpPr txBox="1">
            <a:spLocks noChangeArrowheads="1"/>
          </p:cNvSpPr>
          <p:nvPr/>
        </p:nvSpPr>
        <p:spPr bwMode="auto">
          <a:xfrm>
            <a:off x="779023" y="3215450"/>
            <a:ext cx="196691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r>
              <a:rPr lang="en-US" altLang="en-US" sz="2800" dirty="0" smtClean="0">
                <a:solidFill>
                  <a:srgbClr val="201F5E"/>
                </a:solidFill>
                <a:latin typeface="Arial" panose="020B0604020202020204" pitchFamily="34" charset="0"/>
                <a:cs typeface="Arial" panose="020B0604020202020204" pitchFamily="34" charset="0"/>
              </a:rPr>
              <a:t>Ben Hicks</a:t>
            </a:r>
          </a:p>
          <a:p>
            <a:pPr algn="ctr"/>
            <a:r>
              <a:rPr lang="en-US" altLang="en-US" sz="1800" i="1" dirty="0" smtClean="0">
                <a:solidFill>
                  <a:srgbClr val="201F5E"/>
                </a:solidFill>
                <a:latin typeface="Arial" panose="020B0604020202020204" pitchFamily="34" charset="0"/>
                <a:cs typeface="Arial" panose="020B0604020202020204" pitchFamily="34" charset="0"/>
              </a:rPr>
              <a:t>ben.hicks@stfc.ac.uk; </a:t>
            </a:r>
            <a:r>
              <a:rPr lang="en-GB" altLang="en-US" sz="1800" i="1" dirty="0" smtClean="0">
                <a:solidFill>
                  <a:srgbClr val="201F5E"/>
                </a:solidFill>
                <a:latin typeface="Arial" panose="020B0604020202020204" pitchFamily="34" charset="0"/>
                <a:cs typeface="Arial" panose="020B0604020202020204" pitchFamily="34" charset="0"/>
              </a:rPr>
              <a:t>Rutherford </a:t>
            </a:r>
            <a:r>
              <a:rPr lang="en-GB" altLang="en-US" sz="1800" i="1" dirty="0">
                <a:solidFill>
                  <a:srgbClr val="201F5E"/>
                </a:solidFill>
                <a:latin typeface="Arial" panose="020B0604020202020204" pitchFamily="34" charset="0"/>
                <a:cs typeface="Arial" panose="020B0604020202020204" pitchFamily="34" charset="0"/>
              </a:rPr>
              <a:t>Appleton </a:t>
            </a:r>
            <a:r>
              <a:rPr lang="en-GB" altLang="en-US" sz="1800" i="1" dirty="0" smtClean="0">
                <a:solidFill>
                  <a:srgbClr val="201F5E"/>
                </a:solidFill>
                <a:latin typeface="Arial" panose="020B0604020202020204" pitchFamily="34" charset="0"/>
                <a:cs typeface="Arial" panose="020B0604020202020204" pitchFamily="34" charset="0"/>
              </a:rPr>
              <a:t>Laboratory, Harwell Campus, Didcot, </a:t>
            </a:r>
            <a:r>
              <a:rPr lang="en-GB" altLang="en-US" sz="1800" i="1" dirty="0">
                <a:solidFill>
                  <a:srgbClr val="201F5E"/>
                </a:solidFill>
                <a:latin typeface="Arial" panose="020B0604020202020204" pitchFamily="34" charset="0"/>
                <a:cs typeface="Arial" panose="020B0604020202020204" pitchFamily="34" charset="0"/>
              </a:rPr>
              <a:t>OX11 0QX</a:t>
            </a:r>
            <a:endParaRPr lang="en-US" altLang="en-US" sz="1800" i="1" dirty="0">
              <a:solidFill>
                <a:srgbClr val="201F5E"/>
              </a:solidFill>
              <a:latin typeface="Arial" panose="020B0604020202020204" pitchFamily="34" charset="0"/>
              <a:cs typeface="Arial" panose="020B0604020202020204" pitchFamily="34" charset="0"/>
            </a:endParaRPr>
          </a:p>
        </p:txBody>
      </p:sp>
      <p:graphicFrame>
        <p:nvGraphicFramePr>
          <p:cNvPr id="7" name="Group 133"/>
          <p:cNvGraphicFramePr>
            <a:graphicFrameLocks noGrp="1"/>
          </p:cNvGraphicFramePr>
          <p:nvPr>
            <p:extLst>
              <p:ext uri="{D42A27DB-BD31-4B8C-83A1-F6EECF244321}">
                <p14:modId xmlns:p14="http://schemas.microsoft.com/office/powerpoint/2010/main" val="2194401435"/>
              </p:ext>
            </p:extLst>
          </p:nvPr>
        </p:nvGraphicFramePr>
        <p:xfrm>
          <a:off x="500777" y="27201349"/>
          <a:ext cx="2557463" cy="1454150"/>
        </p:xfrm>
        <a:graphic>
          <a:graphicData uri="http://schemas.openxmlformats.org/drawingml/2006/table">
            <a:tbl>
              <a:tblPr/>
              <a:tblGrid>
                <a:gridCol w="2557463">
                  <a:extLst>
                    <a:ext uri="{9D8B030D-6E8A-4147-A177-3AD203B41FA5}">
                      <a16:colId xmlns:a16="http://schemas.microsoft.com/office/drawing/2014/main" val="20000"/>
                    </a:ext>
                  </a:extLst>
                </a:gridCol>
              </a:tblGrid>
              <a:tr h="1454150">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6700" b="0" i="0" u="none" strike="noStrike" cap="none" normalizeH="0" baseline="0" dirty="0">
                        <a:ln>
                          <a:noFill/>
                        </a:ln>
                        <a:solidFill>
                          <a:schemeClr val="tx1"/>
                        </a:solidFill>
                        <a:effectLst/>
                        <a:latin typeface="Arial" pitchFamily="34" charset="0"/>
                        <a:cs typeface="Arial" pitchFamily="34" charset="0"/>
                      </a:endParaRPr>
                    </a:p>
                  </a:txBody>
                  <a:tcPr marL="64667" marR="64667" marT="32314" marB="3231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ext Box 329"/>
          <p:cNvSpPr txBox="1">
            <a:spLocks noChangeArrowheads="1"/>
          </p:cNvSpPr>
          <p:nvPr/>
        </p:nvSpPr>
        <p:spPr bwMode="auto">
          <a:xfrm>
            <a:off x="5077123" y="29454002"/>
            <a:ext cx="12042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r>
              <a:rPr lang="en-US" altLang="en-US" sz="1800" i="1" dirty="0" smtClean="0">
                <a:latin typeface="Arial" panose="020B0604020202020204" pitchFamily="34" charset="0"/>
                <a:cs typeface="Arial" panose="020B0604020202020204" pitchFamily="34" charset="0"/>
              </a:rPr>
              <a:t>Acknowledgements</a:t>
            </a:r>
          </a:p>
          <a:p>
            <a:pPr>
              <a:spcBef>
                <a:spcPct val="50000"/>
              </a:spcBef>
              <a:defRPr/>
            </a:pPr>
            <a:r>
              <a:rPr lang="en-US" altLang="en-US" sz="1800" i="1" dirty="0">
                <a:latin typeface="Arial" panose="020B0604020202020204" pitchFamily="34" charset="0"/>
                <a:cs typeface="Arial" panose="020B0604020202020204" pitchFamily="34" charset="0"/>
              </a:rPr>
              <a:t>Will Halcrow, </a:t>
            </a:r>
            <a:r>
              <a:rPr lang="en-US" altLang="en-US" sz="1800" i="1" dirty="0" err="1">
                <a:latin typeface="Arial" panose="020B0604020202020204" pitchFamily="34" charset="0"/>
                <a:cs typeface="Arial" panose="020B0604020202020204" pitchFamily="34" charset="0"/>
              </a:rPr>
              <a:t>Gábor</a:t>
            </a:r>
            <a:r>
              <a:rPr lang="en-US" altLang="en-US" sz="1800" i="1" dirty="0">
                <a:latin typeface="Arial" panose="020B0604020202020204" pitchFamily="34" charset="0"/>
                <a:cs typeface="Arial" panose="020B0604020202020204" pitchFamily="34" charset="0"/>
              </a:rPr>
              <a:t> </a:t>
            </a:r>
            <a:r>
              <a:rPr lang="en-US" altLang="en-US" sz="1800" i="1" dirty="0" err="1" smtClean="0">
                <a:latin typeface="Arial" panose="020B0604020202020204" pitchFamily="34" charset="0"/>
                <a:cs typeface="Arial" panose="020B0604020202020204" pitchFamily="34" charset="0"/>
              </a:rPr>
              <a:t>Náfrádi</a:t>
            </a:r>
            <a:r>
              <a:rPr lang="en-US" altLang="en-US" sz="1800" i="1" dirty="0" smtClean="0">
                <a:latin typeface="Arial" panose="020B0604020202020204" pitchFamily="34" charset="0"/>
                <a:cs typeface="Arial" panose="020B0604020202020204" pitchFamily="34" charset="0"/>
              </a:rPr>
              <a:t>, </a:t>
            </a:r>
            <a:r>
              <a:rPr lang="en-US" altLang="en-US" sz="1800" i="1" dirty="0">
                <a:latin typeface="Arial" panose="020B0604020202020204" pitchFamily="34" charset="0"/>
                <a:cs typeface="Arial" panose="020B0604020202020204" pitchFamily="34" charset="0"/>
              </a:rPr>
              <a:t>Jim Nightingale, </a:t>
            </a:r>
            <a:r>
              <a:rPr lang="en-US" altLang="en-US" sz="1800" i="1" dirty="0" smtClean="0">
                <a:latin typeface="Arial" panose="020B0604020202020204" pitchFamily="34" charset="0"/>
                <a:cs typeface="Arial" panose="020B0604020202020204" pitchFamily="34" charset="0"/>
              </a:rPr>
              <a:t>and </a:t>
            </a:r>
            <a:r>
              <a:rPr lang="en-US" altLang="en-US" sz="1800" i="1" dirty="0">
                <a:latin typeface="Arial" panose="020B0604020202020204" pitchFamily="34" charset="0"/>
                <a:cs typeface="Arial" panose="020B0604020202020204" pitchFamily="34" charset="0"/>
              </a:rPr>
              <a:t>valued input from colleagues at ESS.</a:t>
            </a:r>
            <a:endParaRPr lang="en-US" altLang="en-US" sz="1800" i="1" dirty="0" smtClean="0">
              <a:latin typeface="Arial" panose="020B0604020202020204" pitchFamily="34" charset="0"/>
              <a:cs typeface="Arial" panose="020B0604020202020204" pitchFamily="34" charset="0"/>
            </a:endParaRPr>
          </a:p>
        </p:txBody>
      </p:sp>
      <p:sp>
        <p:nvSpPr>
          <p:cNvPr id="9" name="TextBox 38"/>
          <p:cNvSpPr txBox="1">
            <a:spLocks noChangeArrowheads="1"/>
          </p:cNvSpPr>
          <p:nvPr/>
        </p:nvSpPr>
        <p:spPr bwMode="auto">
          <a:xfrm>
            <a:off x="2962261" y="2099392"/>
            <a:ext cx="15559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r>
              <a:rPr lang="en-GB" altLang="en-US" sz="7200" b="1" dirty="0" smtClean="0">
                <a:solidFill>
                  <a:srgbClr val="3371B7"/>
                </a:solidFill>
                <a:latin typeface="Arial" panose="020B0604020202020204" pitchFamily="34" charset="0"/>
                <a:cs typeface="Arial" panose="020B0604020202020204" pitchFamily="34" charset="0"/>
              </a:rPr>
              <a:t>LOKI Heavy Shutter Design</a:t>
            </a:r>
            <a:endParaRPr lang="en-GB" altLang="en-US" sz="7200" b="1" dirty="0">
              <a:solidFill>
                <a:srgbClr val="3371B7"/>
              </a:solidFill>
              <a:latin typeface="Arial" panose="020B0604020202020204" pitchFamily="34" charset="0"/>
              <a:cs typeface="Arial" panose="020B0604020202020204" pitchFamily="34" charset="0"/>
            </a:endParaRPr>
          </a:p>
        </p:txBody>
      </p:sp>
      <p:sp>
        <p:nvSpPr>
          <p:cNvPr id="13" name="TextBox 12"/>
          <p:cNvSpPr txBox="1"/>
          <p:nvPr/>
        </p:nvSpPr>
        <p:spPr>
          <a:xfrm>
            <a:off x="310570" y="4102014"/>
            <a:ext cx="10078548" cy="731588"/>
          </a:xfrm>
          <a:prstGeom prst="rect">
            <a:avLst/>
          </a:prstGeom>
          <a:solidFill>
            <a:srgbClr val="3371B7"/>
          </a:solidFill>
        </p:spPr>
        <p:txBody>
          <a:bodyPr wrap="square" rtlCol="0">
            <a:spAutoFit/>
          </a:bodyPr>
          <a:lstStyle/>
          <a:p>
            <a:pPr algn="ctr"/>
            <a:r>
              <a:rPr lang="en-GB" sz="4000" b="1" dirty="0" smtClean="0">
                <a:solidFill>
                  <a:schemeClr val="bg1"/>
                </a:solidFill>
                <a:latin typeface="Arial" panose="020B0604020202020204" pitchFamily="34" charset="0"/>
                <a:cs typeface="Arial" panose="020B0604020202020204" pitchFamily="34" charset="0"/>
              </a:rPr>
              <a:t>Background</a:t>
            </a:r>
            <a:endParaRPr lang="en-GB" sz="4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10533117" y="4102014"/>
            <a:ext cx="9994565" cy="707886"/>
          </a:xfrm>
          <a:prstGeom prst="rect">
            <a:avLst/>
          </a:prstGeom>
          <a:solidFill>
            <a:srgbClr val="3371B7"/>
          </a:solidFill>
        </p:spPr>
        <p:txBody>
          <a:bodyPr wrap="square" rtlCol="0">
            <a:spAutoFit/>
          </a:bodyPr>
          <a:lstStyle/>
          <a:p>
            <a:pPr algn="ctr"/>
            <a:r>
              <a:rPr lang="en-GB" sz="4000" b="1" dirty="0" smtClean="0">
                <a:solidFill>
                  <a:schemeClr val="bg1"/>
                </a:solidFill>
                <a:latin typeface="Arial" panose="020B0604020202020204" pitchFamily="34" charset="0"/>
                <a:cs typeface="Arial" panose="020B0604020202020204" pitchFamily="34" charset="0"/>
              </a:rPr>
              <a:t>Scope</a:t>
            </a:r>
            <a:endParaRPr lang="en-GB" sz="40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310570" y="21883345"/>
            <a:ext cx="8997709" cy="720000"/>
          </a:xfrm>
          <a:prstGeom prst="rect">
            <a:avLst/>
          </a:prstGeom>
          <a:solidFill>
            <a:srgbClr val="3371B7"/>
          </a:solidFill>
        </p:spPr>
        <p:txBody>
          <a:bodyPr wrap="square" rtlCol="0">
            <a:spAutoFit/>
          </a:bodyPr>
          <a:lstStyle/>
          <a:p>
            <a:pPr algn="ctr"/>
            <a:r>
              <a:rPr lang="en-GB" sz="4000" b="1" dirty="0" smtClean="0">
                <a:solidFill>
                  <a:schemeClr val="bg1"/>
                </a:solidFill>
                <a:latin typeface="Arial" panose="020B0604020202020204" pitchFamily="34" charset="0"/>
                <a:cs typeface="Arial" panose="020B0604020202020204" pitchFamily="34" charset="0"/>
              </a:rPr>
              <a:t>Testing and Modelling </a:t>
            </a:r>
            <a:endParaRPr lang="en-GB"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10570" y="7686237"/>
            <a:ext cx="20217113" cy="707886"/>
          </a:xfrm>
          <a:prstGeom prst="rect">
            <a:avLst/>
          </a:prstGeom>
          <a:solidFill>
            <a:srgbClr val="3371B7"/>
          </a:solidFill>
        </p:spPr>
        <p:txBody>
          <a:bodyPr wrap="square" rtlCol="0">
            <a:spAutoFit/>
          </a:bodyPr>
          <a:lstStyle/>
          <a:p>
            <a:pPr algn="ctr"/>
            <a:r>
              <a:rPr lang="en-GB" sz="4000" b="1" dirty="0" smtClean="0">
                <a:solidFill>
                  <a:schemeClr val="bg1"/>
                </a:solidFill>
                <a:latin typeface="Arial" panose="020B0604020202020204" pitchFamily="34" charset="0"/>
                <a:cs typeface="Arial" panose="020B0604020202020204" pitchFamily="34" charset="0"/>
              </a:rPr>
              <a:t>Key Design Aspects</a:t>
            </a:r>
            <a:endParaRPr lang="en-GB"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9496710" y="21883345"/>
            <a:ext cx="11030973" cy="721475"/>
          </a:xfrm>
          <a:prstGeom prst="rect">
            <a:avLst/>
          </a:prstGeom>
          <a:solidFill>
            <a:srgbClr val="3371B7"/>
          </a:solidFill>
        </p:spPr>
        <p:txBody>
          <a:bodyPr wrap="square" rtlCol="0">
            <a:spAutoFit/>
          </a:bodyPr>
          <a:lstStyle/>
          <a:p>
            <a:pPr algn="ctr"/>
            <a:r>
              <a:rPr lang="en-GB" sz="4000" b="1" dirty="0" smtClean="0">
                <a:solidFill>
                  <a:schemeClr val="bg1"/>
                </a:solidFill>
                <a:latin typeface="Arial" panose="020B0604020202020204" pitchFamily="34" charset="0"/>
                <a:cs typeface="Arial" panose="020B0604020202020204" pitchFamily="34" charset="0"/>
              </a:rPr>
              <a:t>Pre-build</a:t>
            </a:r>
            <a:endParaRPr lang="en-GB" sz="40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509545" y="4817891"/>
            <a:ext cx="9892254" cy="2677656"/>
          </a:xfrm>
          <a:prstGeom prst="rect">
            <a:avLst/>
          </a:prstGeom>
          <a:noFill/>
        </p:spPr>
        <p:txBody>
          <a:bodyPr wrap="square" rtlCol="0">
            <a:spAutoFit/>
          </a:bodyPr>
          <a:lstStyle/>
          <a:p>
            <a:pPr marL="457200" indent="-457200" algn="just">
              <a:buFont typeface="Arial" panose="020B0604020202020204" pitchFamily="34" charset="0"/>
              <a:buChar char="•"/>
            </a:pPr>
            <a:r>
              <a:rPr lang="en-GB" sz="2400" dirty="0" smtClean="0">
                <a:latin typeface="Arial" panose="020B0604020202020204" pitchFamily="34" charset="0"/>
                <a:cs typeface="Arial" panose="020B0604020202020204" pitchFamily="34" charset="0"/>
              </a:rPr>
              <a:t>LOKI </a:t>
            </a:r>
            <a:r>
              <a:rPr lang="en-GB" sz="2400" dirty="0">
                <a:latin typeface="Arial" panose="020B0604020202020204" pitchFamily="34" charset="0"/>
                <a:cs typeface="Arial" panose="020B0604020202020204" pitchFamily="34" charset="0"/>
              </a:rPr>
              <a:t>is a Small Angle Neutron Scattering (SANS)  instrument </a:t>
            </a:r>
            <a:r>
              <a:rPr lang="en-GB" sz="2400" dirty="0" smtClean="0">
                <a:latin typeface="Arial" panose="020B0604020202020204" pitchFamily="34" charset="0"/>
                <a:cs typeface="Arial" panose="020B0604020202020204" pitchFamily="34" charset="0"/>
              </a:rPr>
              <a:t>designed </a:t>
            </a:r>
            <a:r>
              <a:rPr lang="en-GB" sz="2400" dirty="0">
                <a:latin typeface="Arial" panose="020B0604020202020204" pitchFamily="34" charset="0"/>
                <a:cs typeface="Arial" panose="020B0604020202020204" pitchFamily="34" charset="0"/>
              </a:rPr>
              <a:t>by STFC for the </a:t>
            </a:r>
            <a:r>
              <a:rPr lang="en-GB" sz="2400" dirty="0" smtClean="0">
                <a:latin typeface="Arial" panose="020B0604020202020204" pitchFamily="34" charset="0"/>
                <a:cs typeface="Arial" panose="020B0604020202020204" pitchFamily="34" charset="0"/>
              </a:rPr>
              <a:t>ESS.</a:t>
            </a:r>
          </a:p>
          <a:p>
            <a:pPr marL="457200" indent="-457200" algn="just">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heavy shutter is a safety device that </a:t>
            </a:r>
            <a:r>
              <a:rPr lang="en-GB" sz="2400" dirty="0" smtClean="0">
                <a:latin typeface="Arial" panose="020B0604020202020204" pitchFamily="34" charset="0"/>
                <a:cs typeface="Arial" panose="020B0604020202020204" pitchFamily="34" charset="0"/>
              </a:rPr>
              <a:t>blocks </a:t>
            </a:r>
            <a:r>
              <a:rPr lang="en-GB" sz="2400" dirty="0">
                <a:latin typeface="Arial" panose="020B0604020202020204" pitchFamily="34" charset="0"/>
                <a:cs typeface="Arial" panose="020B0604020202020204" pitchFamily="34" charset="0"/>
              </a:rPr>
              <a:t>the neutron beam to allow </a:t>
            </a:r>
            <a:r>
              <a:rPr lang="en-GB" sz="2400" dirty="0" smtClean="0">
                <a:latin typeface="Arial" panose="020B0604020202020204" pitchFamily="34" charset="0"/>
                <a:cs typeface="Arial" panose="020B0604020202020204" pitchFamily="34" charset="0"/>
              </a:rPr>
              <a:t>access to the instrument sample area.</a:t>
            </a:r>
          </a:p>
          <a:p>
            <a:pPr marL="457200" indent="-457200" algn="just">
              <a:buFont typeface="Arial" panose="020B0604020202020204" pitchFamily="34" charset="0"/>
              <a:buChar char="•"/>
            </a:pPr>
            <a:r>
              <a:rPr lang="en-GB" sz="2400" dirty="0">
                <a:latin typeface="Arial" panose="020B0604020202020204" pitchFamily="34" charset="0"/>
                <a:cs typeface="Arial" panose="020B0604020202020204" pitchFamily="34" charset="0"/>
              </a:rPr>
              <a:t>For LOKI, a vertical translating design </a:t>
            </a:r>
            <a:r>
              <a:rPr lang="en-GB" sz="2400" dirty="0" smtClean="0">
                <a:latin typeface="Arial" panose="020B0604020202020204" pitchFamily="34" charset="0"/>
                <a:cs typeface="Arial" panose="020B0604020202020204" pitchFamily="34" charset="0"/>
              </a:rPr>
              <a:t>has </a:t>
            </a:r>
            <a:r>
              <a:rPr lang="en-GB" sz="2400" dirty="0">
                <a:latin typeface="Arial" panose="020B0604020202020204" pitchFamily="34" charset="0"/>
                <a:cs typeface="Arial" panose="020B0604020202020204" pitchFamily="34" charset="0"/>
              </a:rPr>
              <a:t>been chosen.</a:t>
            </a:r>
          </a:p>
          <a:p>
            <a:pPr marL="457200" indent="-457200" algn="just">
              <a:buFont typeface="Arial" panose="020B0604020202020204" pitchFamily="34" charset="0"/>
              <a:buChar char="•"/>
            </a:pPr>
            <a:r>
              <a:rPr lang="en-GB" sz="2400" dirty="0">
                <a:latin typeface="Arial" panose="020B0604020202020204" pitchFamily="34" charset="0"/>
                <a:cs typeface="Arial" panose="020B0604020202020204" pitchFamily="34" charset="0"/>
              </a:rPr>
              <a:t>Key design aspects include the material composition of the radiation-absorbing beam dump and mechanism for translating</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4208" y="9185485"/>
            <a:ext cx="6928083" cy="3254801"/>
          </a:xfrm>
          <a:prstGeom prst="rect">
            <a:avLst/>
          </a:prstGeom>
        </p:spPr>
      </p:pic>
      <p:sp>
        <p:nvSpPr>
          <p:cNvPr id="20" name="TextBox 19"/>
          <p:cNvSpPr txBox="1"/>
          <p:nvPr/>
        </p:nvSpPr>
        <p:spPr>
          <a:xfrm>
            <a:off x="10548147" y="4779058"/>
            <a:ext cx="9951249" cy="2677656"/>
          </a:xfrm>
          <a:prstGeom prst="rect">
            <a:avLst/>
          </a:prstGeom>
          <a:noFill/>
        </p:spPr>
        <p:txBody>
          <a:bodyPr wrap="square" rtlCol="0">
            <a:spAutoFit/>
          </a:bodyPr>
          <a:lstStyle/>
          <a:p>
            <a:pPr marL="457200" indent="-457200" algn="just">
              <a:buFont typeface="Arial" panose="020B0604020202020204" pitchFamily="34" charset="0"/>
              <a:buChar char="•"/>
            </a:pPr>
            <a:r>
              <a:rPr lang="en-GB" sz="2400" dirty="0">
                <a:latin typeface="Arial" panose="020B0604020202020204" pitchFamily="34" charset="0"/>
                <a:cs typeface="Arial" panose="020B0604020202020204" pitchFamily="34" charset="0"/>
              </a:rPr>
              <a:t>1m x 0.7m x 3m space </a:t>
            </a:r>
            <a:r>
              <a:rPr lang="en-GB" sz="2400" dirty="0" smtClean="0">
                <a:latin typeface="Arial" panose="020B0604020202020204" pitchFamily="34" charset="0"/>
                <a:cs typeface="Arial" panose="020B0604020202020204" pitchFamily="34" charset="0"/>
              </a:rPr>
              <a:t>envelope.</a:t>
            </a:r>
            <a:endParaRPr lang="en-GB" sz="24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GB" sz="2400" dirty="0">
                <a:latin typeface="Arial" panose="020B0604020202020204" pitchFamily="34" charset="0"/>
                <a:cs typeface="Arial" panose="020B0604020202020204" pitchFamily="34" charset="0"/>
              </a:rPr>
              <a:t>Pneumatic </a:t>
            </a:r>
            <a:r>
              <a:rPr lang="en-GB" sz="2400" dirty="0" smtClean="0">
                <a:latin typeface="Arial" panose="020B0604020202020204" pitchFamily="34" charset="0"/>
                <a:cs typeface="Arial" panose="020B0604020202020204" pitchFamily="34" charset="0"/>
              </a:rPr>
              <a:t>actuation preferred </a:t>
            </a:r>
            <a:r>
              <a:rPr lang="en-GB" sz="2400" dirty="0">
                <a:latin typeface="Arial" panose="020B0604020202020204" pitchFamily="34" charset="0"/>
                <a:cs typeface="Arial" panose="020B0604020202020204" pitchFamily="34" charset="0"/>
              </a:rPr>
              <a:t>due to high radiation </a:t>
            </a:r>
            <a:r>
              <a:rPr lang="en-GB" sz="2400" dirty="0" smtClean="0">
                <a:latin typeface="Arial" panose="020B0604020202020204" pitchFamily="34" charset="0"/>
                <a:cs typeface="Arial" panose="020B0604020202020204" pitchFamily="34" charset="0"/>
              </a:rPr>
              <a:t>environment.</a:t>
            </a:r>
            <a:endParaRPr lang="en-GB" sz="24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GB" sz="2400" dirty="0">
                <a:latin typeface="Arial" panose="020B0604020202020204" pitchFamily="34" charset="0"/>
                <a:cs typeface="Arial" panose="020B0604020202020204" pitchFamily="34" charset="0"/>
              </a:rPr>
              <a:t>Must fail-safe; shutter must close if pressure/power is </a:t>
            </a:r>
            <a:r>
              <a:rPr lang="en-GB" sz="2400" dirty="0" smtClean="0">
                <a:latin typeface="Arial" panose="020B0604020202020204" pitchFamily="34" charset="0"/>
                <a:cs typeface="Arial" panose="020B0604020202020204" pitchFamily="34" charset="0"/>
              </a:rPr>
              <a:t>lost.</a:t>
            </a:r>
          </a:p>
          <a:p>
            <a:pPr marL="457200" indent="-457200" algn="just">
              <a:buFont typeface="Arial" panose="020B0604020202020204" pitchFamily="34" charset="0"/>
              <a:buChar char="•"/>
            </a:pPr>
            <a:r>
              <a:rPr lang="en-GB" sz="2400" dirty="0">
                <a:latin typeface="Arial" panose="020B0604020202020204" pitchFamily="34" charset="0"/>
                <a:cs typeface="Arial" panose="020B0604020202020204" pitchFamily="34" charset="0"/>
              </a:rPr>
              <a:t>Must be easily removable should failure occur.</a:t>
            </a:r>
          </a:p>
          <a:p>
            <a:pPr marL="457200" indent="-457200" algn="just">
              <a:buFont typeface="Arial" panose="020B0604020202020204" pitchFamily="34" charset="0"/>
              <a:buChar char="•"/>
            </a:pPr>
            <a:r>
              <a:rPr lang="en-GB" sz="2400" dirty="0">
                <a:latin typeface="Arial" panose="020B0604020202020204" pitchFamily="34" charset="0"/>
                <a:cs typeface="Arial" panose="020B0604020202020204" pitchFamily="34" charset="0"/>
              </a:rPr>
              <a:t>Repeatability of the mirror guide position must be &lt;100µm, with greater repeatability desired.</a:t>
            </a:r>
          </a:p>
          <a:p>
            <a:pPr marL="457200" indent="-457200" algn="just">
              <a:buFont typeface="Arial" panose="020B0604020202020204" pitchFamily="34" charset="0"/>
              <a:buChar char="•"/>
            </a:pPr>
            <a:r>
              <a:rPr lang="en-GB" sz="2400" dirty="0">
                <a:latin typeface="Arial" panose="020B0604020202020204" pitchFamily="34" charset="0"/>
                <a:cs typeface="Arial" panose="020B0604020202020204" pitchFamily="34" charset="0"/>
              </a:rPr>
              <a:t>Repeatability of the beam dump is less critical</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a:stretch>
            <a:fillRect/>
          </a:stretch>
        </p:blipFill>
        <p:spPr>
          <a:xfrm>
            <a:off x="422339" y="13015761"/>
            <a:ext cx="6557034" cy="5056614"/>
          </a:xfrm>
          <a:prstGeom prst="rect">
            <a:avLst/>
          </a:prstGeom>
        </p:spPr>
      </p:pic>
      <p:pic>
        <p:nvPicPr>
          <p:cNvPr id="22" name="Picture 21"/>
          <p:cNvPicPr>
            <a:picLocks noChangeAspect="1"/>
          </p:cNvPicPr>
          <p:nvPr/>
        </p:nvPicPr>
        <p:blipFill rotWithShape="1">
          <a:blip r:embed="rId5"/>
          <a:srcRect l="13282" t="4894" r="13614" b="1763"/>
          <a:stretch/>
        </p:blipFill>
        <p:spPr>
          <a:xfrm>
            <a:off x="7505583" y="9092485"/>
            <a:ext cx="1406138" cy="3028610"/>
          </a:xfrm>
          <a:prstGeom prst="rect">
            <a:avLst/>
          </a:prstGeom>
        </p:spPr>
      </p:pic>
      <p:pic>
        <p:nvPicPr>
          <p:cNvPr id="23" name="Picture 22"/>
          <p:cNvPicPr>
            <a:picLocks noChangeAspect="1"/>
          </p:cNvPicPr>
          <p:nvPr/>
        </p:nvPicPr>
        <p:blipFill rotWithShape="1">
          <a:blip r:embed="rId6"/>
          <a:srcRect r="10981"/>
          <a:stretch/>
        </p:blipFill>
        <p:spPr>
          <a:xfrm>
            <a:off x="10669493" y="9123146"/>
            <a:ext cx="1374556" cy="2963926"/>
          </a:xfrm>
          <a:prstGeom prst="rect">
            <a:avLst/>
          </a:prstGeom>
        </p:spPr>
      </p:pic>
      <p:pic>
        <p:nvPicPr>
          <p:cNvPr id="24"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66413" y="17280122"/>
            <a:ext cx="3524574" cy="4201047"/>
          </a:xfrm>
          <a:prstGeom prst="rect">
            <a:avLst/>
          </a:prstGeom>
          <a:noFill/>
          <a:ln>
            <a:noFill/>
          </a:ln>
        </p:spPr>
      </p:pic>
      <p:pic>
        <p:nvPicPr>
          <p:cNvPr id="25" name="Picture 24"/>
          <p:cNvPicPr>
            <a:picLocks noChangeAspect="1"/>
          </p:cNvPicPr>
          <p:nvPr/>
        </p:nvPicPr>
        <p:blipFill rotWithShape="1">
          <a:blip r:embed="rId8" cstate="screen">
            <a:extLst>
              <a:ext uri="{28A0092B-C50C-407E-A947-70E740481C1C}">
                <a14:useLocalDpi xmlns:a14="http://schemas.microsoft.com/office/drawing/2010/main"/>
              </a:ext>
            </a:extLst>
          </a:blip>
          <a:srcRect t="14565" b="20520"/>
          <a:stretch/>
        </p:blipFill>
        <p:spPr>
          <a:xfrm>
            <a:off x="2837181" y="26243084"/>
            <a:ext cx="1673046" cy="1931842"/>
          </a:xfrm>
          <a:prstGeom prst="rect">
            <a:avLst/>
          </a:prstGeom>
        </p:spPr>
      </p:pic>
      <p:pic>
        <p:nvPicPr>
          <p:cNvPr id="26" name="Picture 25"/>
          <p:cNvPicPr>
            <a:picLocks noChangeAspect="1"/>
          </p:cNvPicPr>
          <p:nvPr/>
        </p:nvPicPr>
        <p:blipFill rotWithShape="1">
          <a:blip r:embed="rId9" cstate="screen">
            <a:extLst>
              <a:ext uri="{28A0092B-C50C-407E-A947-70E740481C1C}">
                <a14:useLocalDpi xmlns:a14="http://schemas.microsoft.com/office/drawing/2010/main"/>
              </a:ext>
            </a:extLst>
          </a:blip>
          <a:srcRect l="8396" t="8688" r="6346" b="6963"/>
          <a:stretch/>
        </p:blipFill>
        <p:spPr>
          <a:xfrm>
            <a:off x="643463" y="25881845"/>
            <a:ext cx="2023845" cy="2669672"/>
          </a:xfrm>
          <a:prstGeom prst="rect">
            <a:avLst/>
          </a:prstGeom>
        </p:spPr>
      </p:pic>
      <p:pic>
        <p:nvPicPr>
          <p:cNvPr id="27" name="Picture 26"/>
          <p:cNvPicPr>
            <a:picLocks noChangeAspect="1"/>
          </p:cNvPicPr>
          <p:nvPr/>
        </p:nvPicPr>
        <p:blipFill rotWithShape="1">
          <a:blip r:embed="rId10" cstate="screen">
            <a:extLst>
              <a:ext uri="{28A0092B-C50C-407E-A947-70E740481C1C}">
                <a14:useLocalDpi xmlns:a14="http://schemas.microsoft.com/office/drawing/2010/main"/>
              </a:ext>
            </a:extLst>
          </a:blip>
          <a:srcRect r="15815"/>
          <a:stretch/>
        </p:blipFill>
        <p:spPr>
          <a:xfrm>
            <a:off x="9787942" y="24314406"/>
            <a:ext cx="2781828" cy="2478313"/>
          </a:xfrm>
          <a:prstGeom prst="rect">
            <a:avLst/>
          </a:prstGeom>
        </p:spPr>
      </p:pic>
      <p:sp>
        <p:nvSpPr>
          <p:cNvPr id="40" name="TextBox 39"/>
          <p:cNvSpPr txBox="1"/>
          <p:nvPr/>
        </p:nvSpPr>
        <p:spPr>
          <a:xfrm>
            <a:off x="7208006" y="15213430"/>
            <a:ext cx="6480000" cy="523220"/>
          </a:xfrm>
          <a:prstGeom prst="rect">
            <a:avLst/>
          </a:prstGeom>
          <a:solidFill>
            <a:srgbClr val="201F5E"/>
          </a:solidFill>
        </p:spPr>
        <p:txBody>
          <a:bodyPr wrap="square" rtlCol="0">
            <a:spAutoFit/>
          </a:bodyPr>
          <a:lstStyle/>
          <a:p>
            <a:pPr algn="ctr"/>
            <a:r>
              <a:rPr lang="en-GB" sz="2800" dirty="0" smtClean="0">
                <a:solidFill>
                  <a:schemeClr val="bg1"/>
                </a:solidFill>
                <a:latin typeface="Arial" panose="020B0604020202020204" pitchFamily="34" charset="0"/>
                <a:cs typeface="Arial" panose="020B0604020202020204" pitchFamily="34" charset="0"/>
              </a:rPr>
              <a:t>Remote handling</a:t>
            </a:r>
            <a:endParaRPr lang="en-GB" sz="2800" dirty="0">
              <a:solidFill>
                <a:schemeClr val="bg1"/>
              </a:solidFill>
              <a:latin typeface="Arial" panose="020B0604020202020204" pitchFamily="34" charset="0"/>
              <a:cs typeface="Arial" panose="020B0604020202020204" pitchFamily="34" charset="0"/>
            </a:endParaRPr>
          </a:p>
        </p:txBody>
      </p:sp>
      <p:sp>
        <p:nvSpPr>
          <p:cNvPr id="41" name="TextBox 40"/>
          <p:cNvSpPr txBox="1"/>
          <p:nvPr/>
        </p:nvSpPr>
        <p:spPr>
          <a:xfrm>
            <a:off x="13839035" y="8504139"/>
            <a:ext cx="6688648" cy="523220"/>
          </a:xfrm>
          <a:prstGeom prst="rect">
            <a:avLst/>
          </a:prstGeom>
          <a:solidFill>
            <a:srgbClr val="201F5E"/>
          </a:solidFill>
        </p:spPr>
        <p:txBody>
          <a:bodyPr wrap="square" rtlCol="0">
            <a:spAutoFit/>
          </a:bodyPr>
          <a:lstStyle/>
          <a:p>
            <a:pPr algn="ctr"/>
            <a:r>
              <a:rPr lang="en-GB" sz="2800" dirty="0" smtClean="0">
                <a:solidFill>
                  <a:schemeClr val="bg1"/>
                </a:solidFill>
                <a:latin typeface="Arial" panose="020B0604020202020204" pitchFamily="34" charset="0"/>
                <a:cs typeface="Arial" panose="020B0604020202020204" pitchFamily="34" charset="0"/>
              </a:rPr>
              <a:t>Shutter Block Material</a:t>
            </a:r>
            <a:endParaRPr lang="en-GB" sz="2800"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7142291" y="8503195"/>
            <a:ext cx="6480000" cy="523220"/>
          </a:xfrm>
          <a:prstGeom prst="rect">
            <a:avLst/>
          </a:prstGeom>
          <a:solidFill>
            <a:srgbClr val="201F5E"/>
          </a:solidFill>
        </p:spPr>
        <p:txBody>
          <a:bodyPr wrap="square" rtlCol="0">
            <a:spAutoFit/>
          </a:bodyPr>
          <a:lstStyle/>
          <a:p>
            <a:pPr algn="ctr"/>
            <a:r>
              <a:rPr lang="en-GB" sz="2800" dirty="0" smtClean="0">
                <a:solidFill>
                  <a:schemeClr val="bg1"/>
                </a:solidFill>
                <a:latin typeface="Arial" panose="020B0604020202020204" pitchFamily="34" charset="0"/>
                <a:cs typeface="Arial" panose="020B0604020202020204" pitchFamily="34" charset="0"/>
              </a:rPr>
              <a:t>Translating System</a:t>
            </a:r>
            <a:endParaRPr lang="en-GB" sz="2800" dirty="0">
              <a:solidFill>
                <a:schemeClr val="bg1"/>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rotWithShape="1">
          <a:blip r:embed="rId11"/>
          <a:srcRect r="3705"/>
          <a:stretch/>
        </p:blipFill>
        <p:spPr>
          <a:xfrm>
            <a:off x="9058105" y="9141639"/>
            <a:ext cx="1129010" cy="2976499"/>
          </a:xfrm>
          <a:prstGeom prst="rect">
            <a:avLst/>
          </a:prstGeom>
        </p:spPr>
      </p:pic>
      <p:pic>
        <p:nvPicPr>
          <p:cNvPr id="44" name="Picture 43"/>
          <p:cNvPicPr>
            <a:picLocks noChangeAspect="1"/>
          </p:cNvPicPr>
          <p:nvPr/>
        </p:nvPicPr>
        <p:blipFill>
          <a:blip r:embed="rId12"/>
          <a:stretch>
            <a:fillRect/>
          </a:stretch>
        </p:blipFill>
        <p:spPr>
          <a:xfrm>
            <a:off x="12172569" y="9128671"/>
            <a:ext cx="1105100" cy="2894648"/>
          </a:xfrm>
          <a:prstGeom prst="rect">
            <a:avLst/>
          </a:prstGeom>
        </p:spPr>
      </p:pic>
      <p:grpSp>
        <p:nvGrpSpPr>
          <p:cNvPr id="45" name="Group 44"/>
          <p:cNvGrpSpPr>
            <a:grpSpLocks noChangeAspect="1"/>
          </p:cNvGrpSpPr>
          <p:nvPr/>
        </p:nvGrpSpPr>
        <p:grpSpPr>
          <a:xfrm>
            <a:off x="14412730" y="10660561"/>
            <a:ext cx="6879097" cy="4596333"/>
            <a:chOff x="-2071315" y="8025755"/>
            <a:chExt cx="14102686" cy="9422839"/>
          </a:xfrm>
        </p:grpSpPr>
        <p:pic>
          <p:nvPicPr>
            <p:cNvPr id="46" name="Picture 45"/>
            <p:cNvPicPr>
              <a:picLocks noChangeAspect="1"/>
            </p:cNvPicPr>
            <p:nvPr/>
          </p:nvPicPr>
          <p:blipFill rotWithShape="1">
            <a:blip r:embed="rId13"/>
            <a:srcRect l="2830" t="2080" r="3469" b="2759"/>
            <a:stretch/>
          </p:blipFill>
          <p:spPr>
            <a:xfrm>
              <a:off x="-2071315" y="8025755"/>
              <a:ext cx="14102686" cy="9422839"/>
            </a:xfrm>
            <a:prstGeom prst="rect">
              <a:avLst/>
            </a:prstGeom>
          </p:spPr>
        </p:pic>
        <p:sp>
          <p:nvSpPr>
            <p:cNvPr id="47" name="TextBox 46"/>
            <p:cNvSpPr txBox="1"/>
            <p:nvPr/>
          </p:nvSpPr>
          <p:spPr>
            <a:xfrm rot="16200000">
              <a:off x="-1672651" y="12985617"/>
              <a:ext cx="2883634" cy="555565"/>
            </a:xfrm>
            <a:prstGeom prst="rect">
              <a:avLst/>
            </a:prstGeom>
            <a:solidFill>
              <a:schemeClr val="bg1"/>
            </a:solidFill>
            <a:ln>
              <a:solidFill>
                <a:schemeClr val="tx1"/>
              </a:solidFill>
            </a:ln>
          </p:spPr>
          <p:txBody>
            <a:bodyPr wrap="square" rtlCol="0">
              <a:spAutoFit/>
            </a:bodyPr>
            <a:lstStyle/>
            <a:p>
              <a:r>
                <a:rPr lang="en-GB" sz="1000" b="1" dirty="0" smtClean="0">
                  <a:solidFill>
                    <a:srgbClr val="FF0000"/>
                  </a:solidFill>
                  <a:latin typeface="Arial" panose="020B0604020202020204" pitchFamily="34" charset="0"/>
                  <a:cs typeface="Arial" panose="020B0604020202020204" pitchFamily="34" charset="0"/>
                </a:rPr>
                <a:t>B</a:t>
              </a:r>
              <a:r>
                <a:rPr lang="en-GB" sz="1000" b="1" baseline="-25000" dirty="0" smtClean="0">
                  <a:solidFill>
                    <a:srgbClr val="FF0000"/>
                  </a:solidFill>
                  <a:latin typeface="Arial" panose="020B0604020202020204" pitchFamily="34" charset="0"/>
                  <a:cs typeface="Arial" panose="020B0604020202020204" pitchFamily="34" charset="0"/>
                </a:rPr>
                <a:t>4</a:t>
              </a:r>
              <a:r>
                <a:rPr lang="en-GB" sz="1000" b="1" dirty="0" smtClean="0">
                  <a:solidFill>
                    <a:srgbClr val="FF0000"/>
                  </a:solidFill>
                  <a:latin typeface="Arial" panose="020B0604020202020204" pitchFamily="34" charset="0"/>
                  <a:cs typeface="Arial" panose="020B0604020202020204" pitchFamily="34" charset="0"/>
                </a:rPr>
                <a:t>C  S-DOUGH</a:t>
              </a:r>
              <a:endParaRPr lang="en-GB" sz="1000" b="1" dirty="0">
                <a:solidFill>
                  <a:srgbClr val="FF0000"/>
                </a:solidFill>
                <a:latin typeface="Arial" panose="020B0604020202020204" pitchFamily="34" charset="0"/>
                <a:cs typeface="Arial" panose="020B0604020202020204" pitchFamily="34" charset="0"/>
              </a:endParaRPr>
            </a:p>
          </p:txBody>
        </p:sp>
        <p:sp>
          <p:nvSpPr>
            <p:cNvPr id="48" name="TextBox 47"/>
            <p:cNvSpPr txBox="1"/>
            <p:nvPr/>
          </p:nvSpPr>
          <p:spPr>
            <a:xfrm rot="16200000">
              <a:off x="9351335" y="13266663"/>
              <a:ext cx="2799889" cy="572927"/>
            </a:xfrm>
            <a:prstGeom prst="rect">
              <a:avLst/>
            </a:prstGeom>
            <a:solidFill>
              <a:schemeClr val="bg1"/>
            </a:solidFill>
            <a:ln>
              <a:solidFill>
                <a:schemeClr val="tx1"/>
              </a:solidFill>
            </a:ln>
          </p:spPr>
          <p:txBody>
            <a:bodyPr wrap="square" rtlCol="0">
              <a:spAutoFit/>
            </a:bodyPr>
            <a:lstStyle/>
            <a:p>
              <a:r>
                <a:rPr lang="en-GB" sz="1000" b="1" dirty="0" smtClean="0">
                  <a:solidFill>
                    <a:srgbClr val="FF0000"/>
                  </a:solidFill>
                  <a:latin typeface="Arial" panose="020B0604020202020204" pitchFamily="34" charset="0"/>
                  <a:cs typeface="Arial" panose="020B0604020202020204" pitchFamily="34" charset="0"/>
                </a:rPr>
                <a:t>B</a:t>
              </a:r>
              <a:r>
                <a:rPr lang="en-GB" sz="1000" b="1" baseline="-25000" dirty="0" smtClean="0">
                  <a:solidFill>
                    <a:srgbClr val="FF0000"/>
                  </a:solidFill>
                  <a:latin typeface="Arial" panose="020B0604020202020204" pitchFamily="34" charset="0"/>
                  <a:cs typeface="Arial" panose="020B0604020202020204" pitchFamily="34" charset="0"/>
                </a:rPr>
                <a:t>4</a:t>
              </a:r>
              <a:r>
                <a:rPr lang="en-GB" sz="1000" b="1" dirty="0" smtClean="0">
                  <a:solidFill>
                    <a:srgbClr val="FF0000"/>
                  </a:solidFill>
                  <a:latin typeface="Arial" panose="020B0604020202020204" pitchFamily="34" charset="0"/>
                  <a:cs typeface="Arial" panose="020B0604020202020204" pitchFamily="34" charset="0"/>
                </a:rPr>
                <a:t>C  S-DOUGH</a:t>
              </a:r>
              <a:endParaRPr lang="en-GB" sz="1000" b="1" dirty="0">
                <a:solidFill>
                  <a:srgbClr val="FF0000"/>
                </a:solidFill>
                <a:latin typeface="Arial" panose="020B0604020202020204" pitchFamily="34" charset="0"/>
                <a:cs typeface="Arial" panose="020B0604020202020204" pitchFamily="34" charset="0"/>
              </a:endParaRPr>
            </a:p>
          </p:txBody>
        </p:sp>
        <p:sp>
          <p:nvSpPr>
            <p:cNvPr id="49" name="TextBox 48"/>
            <p:cNvSpPr txBox="1"/>
            <p:nvPr/>
          </p:nvSpPr>
          <p:spPr>
            <a:xfrm>
              <a:off x="333463" y="12783178"/>
              <a:ext cx="2410798" cy="902794"/>
            </a:xfrm>
            <a:prstGeom prst="rect">
              <a:avLst/>
            </a:prstGeom>
            <a:solidFill>
              <a:schemeClr val="bg1"/>
            </a:solidFill>
            <a:ln>
              <a:solidFill>
                <a:schemeClr val="tx1"/>
              </a:solidFill>
            </a:ln>
          </p:spPr>
          <p:txBody>
            <a:bodyPr wrap="square" rtlCol="0">
              <a:spAutoFit/>
            </a:bodyPr>
            <a:lstStyle/>
            <a:p>
              <a:pPr algn="ctr"/>
              <a:r>
                <a:rPr lang="en-GB" sz="1000" b="1" dirty="0" smtClean="0">
                  <a:solidFill>
                    <a:srgbClr val="FF0000"/>
                  </a:solidFill>
                  <a:latin typeface="Arial" panose="020B0604020202020204" pitchFamily="34" charset="0"/>
                  <a:cs typeface="Arial" panose="020B0604020202020204" pitchFamily="34" charset="0"/>
                </a:rPr>
                <a:t>AL ALLOY 1XXX</a:t>
              </a:r>
              <a:endParaRPr lang="en-GB" sz="1000" b="1" dirty="0">
                <a:solidFill>
                  <a:srgbClr val="FF0000"/>
                </a:solidFill>
                <a:latin typeface="Arial" panose="020B0604020202020204" pitchFamily="34" charset="0"/>
                <a:cs typeface="Arial" panose="020B0604020202020204" pitchFamily="34" charset="0"/>
              </a:endParaRPr>
            </a:p>
          </p:txBody>
        </p:sp>
        <p:sp>
          <p:nvSpPr>
            <p:cNvPr id="50" name="TextBox 49"/>
            <p:cNvSpPr txBox="1"/>
            <p:nvPr/>
          </p:nvSpPr>
          <p:spPr>
            <a:xfrm>
              <a:off x="3763861" y="13274364"/>
              <a:ext cx="3043778" cy="555564"/>
            </a:xfrm>
            <a:prstGeom prst="rect">
              <a:avLst/>
            </a:prstGeom>
            <a:solidFill>
              <a:schemeClr val="bg1"/>
            </a:solidFill>
            <a:ln>
              <a:solidFill>
                <a:schemeClr val="tx1"/>
              </a:solidFill>
            </a:ln>
          </p:spPr>
          <p:txBody>
            <a:bodyPr wrap="square" rtlCol="0">
              <a:spAutoFit/>
            </a:bodyPr>
            <a:lstStyle/>
            <a:p>
              <a:pPr algn="ctr"/>
              <a:r>
                <a:rPr lang="en-GB" sz="1000" b="1" dirty="0" smtClean="0">
                  <a:solidFill>
                    <a:srgbClr val="FF0000"/>
                  </a:solidFill>
                  <a:latin typeface="Arial" panose="020B0604020202020204" pitchFamily="34" charset="0"/>
                  <a:cs typeface="Arial" panose="020B0604020202020204" pitchFamily="34" charset="0"/>
                </a:rPr>
                <a:t>CARBON STEEL</a:t>
              </a:r>
              <a:endParaRPr lang="en-GB" sz="1000" b="1" dirty="0">
                <a:solidFill>
                  <a:srgbClr val="FF0000"/>
                </a:solidFill>
                <a:latin typeface="Arial" panose="020B0604020202020204" pitchFamily="34" charset="0"/>
                <a:cs typeface="Arial" panose="020B0604020202020204" pitchFamily="34" charset="0"/>
              </a:endParaRPr>
            </a:p>
          </p:txBody>
        </p:sp>
        <p:sp>
          <p:nvSpPr>
            <p:cNvPr id="51" name="TextBox 50"/>
            <p:cNvSpPr txBox="1"/>
            <p:nvPr/>
          </p:nvSpPr>
          <p:spPr>
            <a:xfrm>
              <a:off x="7380893" y="12737176"/>
              <a:ext cx="2754108" cy="1250022"/>
            </a:xfrm>
            <a:prstGeom prst="rect">
              <a:avLst/>
            </a:prstGeom>
            <a:solidFill>
              <a:schemeClr val="bg1"/>
            </a:solidFill>
            <a:ln>
              <a:solidFill>
                <a:schemeClr val="tx1"/>
              </a:solidFill>
            </a:ln>
          </p:spPr>
          <p:txBody>
            <a:bodyPr wrap="square" rtlCol="0">
              <a:spAutoFit/>
            </a:bodyPr>
            <a:lstStyle/>
            <a:p>
              <a:pPr algn="ctr"/>
              <a:r>
                <a:rPr lang="en-GB" sz="1000" b="1" dirty="0" smtClean="0">
                  <a:solidFill>
                    <a:srgbClr val="FF0000"/>
                  </a:solidFill>
                  <a:latin typeface="Arial" panose="020B0604020202020204" pitchFamily="34" charset="0"/>
                  <a:cs typeface="Arial" panose="020B0604020202020204" pitchFamily="34" charset="0"/>
                </a:rPr>
                <a:t>BORATED POLYETHY-LENE</a:t>
              </a:r>
              <a:endParaRPr lang="en-GB" sz="1000" b="1" dirty="0">
                <a:solidFill>
                  <a:srgbClr val="FF0000"/>
                </a:solidFill>
                <a:latin typeface="Arial" panose="020B0604020202020204" pitchFamily="34" charset="0"/>
                <a:cs typeface="Arial" panose="020B0604020202020204" pitchFamily="34" charset="0"/>
              </a:endParaRPr>
            </a:p>
          </p:txBody>
        </p:sp>
      </p:grpSp>
      <p:sp>
        <p:nvSpPr>
          <p:cNvPr id="52" name="TextBox 51"/>
          <p:cNvSpPr txBox="1"/>
          <p:nvPr/>
        </p:nvSpPr>
        <p:spPr>
          <a:xfrm>
            <a:off x="310570" y="8504139"/>
            <a:ext cx="6615697" cy="523220"/>
          </a:xfrm>
          <a:prstGeom prst="rect">
            <a:avLst/>
          </a:prstGeom>
          <a:solidFill>
            <a:srgbClr val="201F5E"/>
          </a:solidFill>
        </p:spPr>
        <p:txBody>
          <a:bodyPr wrap="square" rtlCol="0">
            <a:spAutoFit/>
          </a:bodyPr>
          <a:lstStyle/>
          <a:p>
            <a:pPr algn="ctr"/>
            <a:r>
              <a:rPr lang="en-GB" sz="2800" dirty="0" smtClean="0">
                <a:solidFill>
                  <a:schemeClr val="bg1"/>
                </a:solidFill>
                <a:latin typeface="Arial" panose="020B0604020202020204" pitchFamily="34" charset="0"/>
                <a:cs typeface="Arial" panose="020B0604020202020204" pitchFamily="34" charset="0"/>
              </a:rPr>
              <a:t>Location &amp; Operation</a:t>
            </a:r>
            <a:endParaRPr lang="en-GB" sz="2800"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rot="10800000" flipH="1" flipV="1">
            <a:off x="7172618" y="15764868"/>
            <a:ext cx="6513437" cy="1569660"/>
          </a:xfrm>
          <a:prstGeom prst="rect">
            <a:avLst/>
          </a:prstGeom>
          <a:noFill/>
        </p:spPr>
        <p:txBody>
          <a:bodyPr vert="horz" wrap="square" rtlCol="0">
            <a:spAutoFit/>
          </a:bodyPr>
          <a:lstStyle/>
          <a:p>
            <a:pPr algn="just"/>
            <a:r>
              <a:rPr lang="en-GB" sz="2400" dirty="0" smtClean="0">
                <a:latin typeface="Arial" panose="020B0604020202020204" pitchFamily="34" charset="0"/>
                <a:cs typeface="Arial" panose="020B0604020202020204" pitchFamily="34" charset="0"/>
              </a:rPr>
              <a:t>Due to the highly radioactive environment, it is required that important maintenance can be performed remotely. </a:t>
            </a:r>
            <a:r>
              <a:rPr lang="en-GB" sz="2400" dirty="0">
                <a:latin typeface="Arial" panose="020B0604020202020204" pitchFamily="34" charset="0"/>
                <a:cs typeface="Arial" panose="020B0604020202020204" pitchFamily="34" charset="0"/>
              </a:rPr>
              <a:t>The entire top sub-assembly can be </a:t>
            </a:r>
            <a:r>
              <a:rPr lang="en-GB" sz="2400" dirty="0" smtClean="0">
                <a:latin typeface="Arial" panose="020B0604020202020204" pitchFamily="34" charset="0"/>
                <a:cs typeface="Arial" panose="020B0604020202020204" pitchFamily="34" charset="0"/>
              </a:rPr>
              <a:t>lifted out and accurately</a:t>
            </a:r>
          </a:p>
        </p:txBody>
      </p:sp>
      <p:sp>
        <p:nvSpPr>
          <p:cNvPr id="55" name="TextBox 54"/>
          <p:cNvSpPr txBox="1"/>
          <p:nvPr/>
        </p:nvSpPr>
        <p:spPr>
          <a:xfrm>
            <a:off x="13889885" y="9151850"/>
            <a:ext cx="6480000" cy="1569660"/>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basic requirement is </a:t>
            </a:r>
            <a:r>
              <a:rPr lang="en-GB" sz="2400" dirty="0" smtClean="0">
                <a:latin typeface="Arial" panose="020B0604020202020204" pitchFamily="34" charset="0"/>
                <a:cs typeface="Arial" panose="020B0604020202020204" pitchFamily="34" charset="0"/>
              </a:rPr>
              <a:t>a maximum activity of 3µSv/h (</a:t>
            </a:r>
            <a:r>
              <a:rPr lang="en-GB" sz="2400" dirty="0" err="1" smtClean="0">
                <a:latin typeface="Arial" panose="020B0604020202020204" pitchFamily="34" charset="0"/>
                <a:cs typeface="Arial" panose="020B0604020202020204" pitchFamily="34" charset="0"/>
              </a:rPr>
              <a:t>microsieverts</a:t>
            </a:r>
            <a:r>
              <a:rPr lang="en-GB" sz="2400" dirty="0" smtClean="0">
                <a:latin typeface="Arial" panose="020B0604020202020204" pitchFamily="34" charset="0"/>
                <a:cs typeface="Arial" panose="020B0604020202020204" pitchFamily="34" charset="0"/>
              </a:rPr>
              <a:t> per hour) </a:t>
            </a:r>
            <a:r>
              <a:rPr lang="en-GB" sz="2400" dirty="0">
                <a:latin typeface="Arial" panose="020B0604020202020204" pitchFamily="34" charset="0"/>
                <a:cs typeface="Arial" panose="020B0604020202020204" pitchFamily="34" charset="0"/>
              </a:rPr>
              <a:t>inside the cave </a:t>
            </a:r>
            <a:r>
              <a:rPr lang="en-GB" sz="2400" dirty="0" smtClean="0">
                <a:latin typeface="Arial" panose="020B0604020202020204" pitchFamily="34" charset="0"/>
                <a:cs typeface="Arial" panose="020B0604020202020204" pitchFamily="34" charset="0"/>
              </a:rPr>
              <a:t>and it </a:t>
            </a:r>
            <a:r>
              <a:rPr lang="en-GB" sz="2400" dirty="0">
                <a:latin typeface="Arial" panose="020B0604020202020204" pitchFamily="34" charset="0"/>
                <a:cs typeface="Arial" panose="020B0604020202020204" pitchFamily="34" charset="0"/>
              </a:rPr>
              <a:t>should be possible to </a:t>
            </a:r>
            <a:r>
              <a:rPr lang="en-GB" sz="2400" dirty="0" smtClean="0">
                <a:latin typeface="Arial" panose="020B0604020202020204" pitchFamily="34" charset="0"/>
                <a:cs typeface="Arial" panose="020B0604020202020204" pitchFamily="34" charset="0"/>
              </a:rPr>
              <a:t>approach </a:t>
            </a:r>
            <a:r>
              <a:rPr lang="en-GB" sz="2400" dirty="0">
                <a:latin typeface="Arial" panose="020B0604020202020204" pitchFamily="34" charset="0"/>
                <a:cs typeface="Arial" panose="020B0604020202020204" pitchFamily="34" charset="0"/>
              </a:rPr>
              <a:t>the shutter after 3 </a:t>
            </a:r>
            <a:r>
              <a:rPr lang="en-GB" sz="2400" dirty="0" smtClean="0">
                <a:latin typeface="Arial" panose="020B0604020202020204" pitchFamily="34" charset="0"/>
                <a:cs typeface="Arial" panose="020B0604020202020204" pitchFamily="34" charset="0"/>
              </a:rPr>
              <a:t>days</a:t>
            </a:r>
            <a:r>
              <a:rPr lang="en-GB" sz="2400" dirty="0">
                <a:latin typeface="Arial" panose="020B0604020202020204" pitchFamily="34" charset="0"/>
                <a:cs typeface="Arial" panose="020B0604020202020204" pitchFamily="34" charset="0"/>
              </a:rPr>
              <a:t>.</a:t>
            </a:r>
            <a:endParaRPr lang="en-GB" sz="2400" dirty="0" smtClean="0">
              <a:latin typeface="Arial" panose="020B0604020202020204" pitchFamily="34" charset="0"/>
              <a:cs typeface="Arial" panose="020B0604020202020204" pitchFamily="34" charset="0"/>
            </a:endParaRPr>
          </a:p>
        </p:txBody>
      </p:sp>
      <p:sp>
        <p:nvSpPr>
          <p:cNvPr id="56" name="TextBox 55"/>
          <p:cNvSpPr txBox="1"/>
          <p:nvPr/>
        </p:nvSpPr>
        <p:spPr>
          <a:xfrm>
            <a:off x="10858821" y="17225351"/>
            <a:ext cx="2706193" cy="3046988"/>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replaced using a crane and the supporting guiding pillars. Three kinematic mounts enable accurate repeatable positioning.</a:t>
            </a:r>
          </a:p>
        </p:txBody>
      </p:sp>
      <p:sp>
        <p:nvSpPr>
          <p:cNvPr id="57" name="TextBox 56"/>
          <p:cNvSpPr txBox="1"/>
          <p:nvPr/>
        </p:nvSpPr>
        <p:spPr>
          <a:xfrm>
            <a:off x="7240103" y="12714299"/>
            <a:ext cx="6353164" cy="2308324"/>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A 125mm bore air cylinder moves the beam dump and guide vertically 260 mm. A “hard-stop” is used to accurately position the guide at the top of travel.</a:t>
            </a:r>
          </a:p>
          <a:p>
            <a:pPr algn="just"/>
            <a:r>
              <a:rPr lang="en-GB" sz="2400" dirty="0" smtClean="0">
                <a:latin typeface="Arial" panose="020B0604020202020204" pitchFamily="34" charset="0"/>
                <a:cs typeface="Arial" panose="020B0604020202020204" pitchFamily="34" charset="0"/>
              </a:rPr>
              <a:t>Compressed </a:t>
            </a:r>
            <a:r>
              <a:rPr lang="en-GB" sz="2400" dirty="0">
                <a:latin typeface="Arial" panose="020B0604020202020204" pitchFamily="34" charset="0"/>
                <a:cs typeface="Arial" panose="020B0604020202020204" pitchFamily="34" charset="0"/>
              </a:rPr>
              <a:t>air at 6 bar is required to translate the 400 kg sub-assembly. </a:t>
            </a:r>
          </a:p>
        </p:txBody>
      </p:sp>
      <p:sp>
        <p:nvSpPr>
          <p:cNvPr id="58" name="TextBox 57"/>
          <p:cNvSpPr txBox="1"/>
          <p:nvPr/>
        </p:nvSpPr>
        <p:spPr>
          <a:xfrm>
            <a:off x="470109" y="12539887"/>
            <a:ext cx="6445470" cy="276999"/>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The heavy shutter is situated in-bunker, directly inside the bunker wall</a:t>
            </a:r>
            <a:r>
              <a:rPr lang="en-GB" sz="1200" i="1" dirty="0" smtClean="0">
                <a:solidFill>
                  <a:srgbClr val="002E52"/>
                </a:solidFill>
                <a:latin typeface="Arial" panose="020B0604020202020204" pitchFamily="34" charset="0"/>
                <a:cs typeface="Arial" panose="020B0604020202020204" pitchFamily="34" charset="0"/>
              </a:rPr>
              <a:t>.</a:t>
            </a:r>
            <a:endParaRPr lang="en-GB" sz="1200" i="1" dirty="0">
              <a:solidFill>
                <a:srgbClr val="002E52"/>
              </a:solidFill>
              <a:latin typeface="Arial" panose="020B0604020202020204" pitchFamily="34" charset="0"/>
              <a:cs typeface="Arial" panose="020B0604020202020204" pitchFamily="34" charset="0"/>
            </a:endParaRPr>
          </a:p>
        </p:txBody>
      </p:sp>
      <p:sp>
        <p:nvSpPr>
          <p:cNvPr id="59" name="TextBox 58"/>
          <p:cNvSpPr txBox="1"/>
          <p:nvPr/>
        </p:nvSpPr>
        <p:spPr>
          <a:xfrm>
            <a:off x="14120327" y="16448687"/>
            <a:ext cx="6584798" cy="1938992"/>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M</a:t>
            </a:r>
            <a:r>
              <a:rPr lang="en-GB" sz="2400" dirty="0" smtClean="0">
                <a:latin typeface="Arial" panose="020B0604020202020204" pitchFamily="34" charset="0"/>
                <a:cs typeface="Arial" panose="020B0604020202020204" pitchFamily="34" charset="0"/>
              </a:rPr>
              <a:t>aterial selection was based on previous shutter designs and input and analysis from the neutronics team at ISIS. Neutron and gamma radiation was looked at with the shutter open and closed.</a:t>
            </a:r>
          </a:p>
        </p:txBody>
      </p:sp>
      <p:sp>
        <p:nvSpPr>
          <p:cNvPr id="60" name="TextBox 59"/>
          <p:cNvSpPr txBox="1"/>
          <p:nvPr/>
        </p:nvSpPr>
        <p:spPr>
          <a:xfrm>
            <a:off x="14465322" y="15582747"/>
            <a:ext cx="6445470" cy="461665"/>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a:t>
            </a:r>
            <a:r>
              <a:rPr lang="en-GB" sz="1200" i="1" dirty="0" smtClean="0">
                <a:solidFill>
                  <a:srgbClr val="002E52"/>
                </a:solidFill>
                <a:latin typeface="Arial" panose="020B0604020202020204" pitchFamily="34" charset="0"/>
                <a:cs typeface="Arial" panose="020B0604020202020204" pitchFamily="34" charset="0"/>
              </a:rPr>
              <a:t>The beam stop consists </a:t>
            </a:r>
            <a:r>
              <a:rPr lang="en-GB" sz="1200" i="1" dirty="0">
                <a:solidFill>
                  <a:srgbClr val="002E52"/>
                </a:solidFill>
                <a:latin typeface="Arial" panose="020B0604020202020204" pitchFamily="34" charset="0"/>
                <a:cs typeface="Arial" panose="020B0604020202020204" pitchFamily="34" charset="0"/>
              </a:rPr>
              <a:t>of a front layer of born carbide, followed by aluminium, steel, borated poly, and then a final layer of boron carbide. </a:t>
            </a:r>
          </a:p>
        </p:txBody>
      </p:sp>
      <p:sp>
        <p:nvSpPr>
          <p:cNvPr id="61" name="TextBox 60"/>
          <p:cNvSpPr txBox="1"/>
          <p:nvPr/>
        </p:nvSpPr>
        <p:spPr>
          <a:xfrm>
            <a:off x="541807" y="18646039"/>
            <a:ext cx="6365410" cy="3046988"/>
          </a:xfrm>
          <a:prstGeom prst="rect">
            <a:avLst/>
          </a:prstGeom>
          <a:noFill/>
        </p:spPr>
        <p:txBody>
          <a:bodyPr wrap="square" rtlCol="0">
            <a:spAutoFit/>
          </a:bodyPr>
          <a:lstStyle/>
          <a:p>
            <a:pPr algn="just"/>
            <a:r>
              <a:rPr lang="en-GB" sz="2400" b="1" dirty="0" smtClean="0">
                <a:latin typeface="Arial" panose="020B0604020202020204" pitchFamily="34" charset="0"/>
                <a:cs typeface="Arial" panose="020B0604020202020204" pitchFamily="34" charset="0"/>
              </a:rPr>
              <a:t>2 </a:t>
            </a:r>
            <a:r>
              <a:rPr lang="en-GB" sz="2400" b="1" dirty="0">
                <a:latin typeface="Arial" panose="020B0604020202020204" pitchFamily="34" charset="0"/>
                <a:cs typeface="Arial" panose="020B0604020202020204" pitchFamily="34" charset="0"/>
              </a:rPr>
              <a:t>main modes of </a:t>
            </a:r>
            <a:r>
              <a:rPr lang="en-GB" sz="2400" b="1" dirty="0" smtClean="0">
                <a:latin typeface="Arial" panose="020B0604020202020204" pitchFamily="34" charset="0"/>
                <a:cs typeface="Arial" panose="020B0604020202020204" pitchFamily="34" charset="0"/>
              </a:rPr>
              <a:t>operation.</a:t>
            </a:r>
            <a:endParaRPr lang="en-GB" sz="2400" dirty="0" smtClean="0">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Open </a:t>
            </a:r>
            <a:r>
              <a:rPr lang="en-GB" sz="2400" dirty="0">
                <a:latin typeface="Arial" panose="020B0604020202020204" pitchFamily="34" charset="0"/>
                <a:cs typeface="Arial" panose="020B0604020202020204" pitchFamily="34" charset="0"/>
              </a:rPr>
              <a:t>state </a:t>
            </a:r>
            <a:r>
              <a:rPr lang="en-GB" sz="2400" dirty="0" smtClean="0">
                <a:latin typeface="Arial" panose="020B0604020202020204" pitchFamily="34" charset="0"/>
                <a:cs typeface="Arial" panose="020B0604020202020204" pitchFamily="34" charset="0"/>
              </a:rPr>
              <a:t>- Guide </a:t>
            </a:r>
            <a:r>
              <a:rPr lang="en-GB" sz="2400" dirty="0">
                <a:latin typeface="Arial" panose="020B0604020202020204" pitchFamily="34" charset="0"/>
                <a:cs typeface="Arial" panose="020B0604020202020204" pitchFamily="34" charset="0"/>
              </a:rPr>
              <a:t>beamline section is aligned to the </a:t>
            </a:r>
            <a:r>
              <a:rPr lang="en-GB" sz="2400" dirty="0" smtClean="0">
                <a:latin typeface="Arial" panose="020B0604020202020204" pitchFamily="34" charset="0"/>
                <a:cs typeface="Arial" panose="020B0604020202020204" pitchFamily="34" charset="0"/>
              </a:rPr>
              <a:t>beam, facilitating </a:t>
            </a:r>
            <a:r>
              <a:rPr lang="en-GB" sz="2400" dirty="0">
                <a:latin typeface="Arial" panose="020B0604020202020204" pitchFamily="34" charset="0"/>
                <a:cs typeface="Arial" panose="020B0604020202020204" pitchFamily="34" charset="0"/>
              </a:rPr>
              <a:t>neutron transport down the beamline. </a:t>
            </a:r>
          </a:p>
          <a:p>
            <a:pPr algn="just"/>
            <a:r>
              <a:rPr lang="en-GB" sz="2400" dirty="0" smtClean="0">
                <a:latin typeface="Arial" panose="020B0604020202020204" pitchFamily="34" charset="0"/>
                <a:cs typeface="Arial" panose="020B0604020202020204" pitchFamily="34" charset="0"/>
              </a:rPr>
              <a:t>Closed state - Shutter </a:t>
            </a:r>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ump </a:t>
            </a:r>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ssembly </a:t>
            </a:r>
            <a:r>
              <a:rPr lang="en-GB" sz="2400" dirty="0">
                <a:latin typeface="Arial" panose="020B0604020202020204" pitchFamily="34" charset="0"/>
                <a:cs typeface="Arial" panose="020B0604020202020204" pitchFamily="34" charset="0"/>
              </a:rPr>
              <a:t>is aligned to the beam </a:t>
            </a:r>
            <a:r>
              <a:rPr lang="en-GB" sz="2400" dirty="0" smtClean="0">
                <a:latin typeface="Arial" panose="020B0604020202020204" pitchFamily="34" charset="0"/>
                <a:cs typeface="Arial" panose="020B0604020202020204" pitchFamily="34" charset="0"/>
              </a:rPr>
              <a:t>blocking </a:t>
            </a:r>
            <a:r>
              <a:rPr lang="en-GB" sz="2400" dirty="0">
                <a:latin typeface="Arial" panose="020B0604020202020204" pitchFamily="34" charset="0"/>
                <a:cs typeface="Arial" panose="020B0604020202020204" pitchFamily="34" charset="0"/>
              </a:rPr>
              <a:t>neutron transport preventing radiation from continuing down the </a:t>
            </a:r>
            <a:r>
              <a:rPr lang="en-GB" sz="2400" dirty="0" smtClean="0">
                <a:latin typeface="Arial" panose="020B0604020202020204" pitchFamily="34" charset="0"/>
                <a:cs typeface="Arial" panose="020B0604020202020204" pitchFamily="34" charset="0"/>
              </a:rPr>
              <a:t>beamline.</a:t>
            </a:r>
          </a:p>
        </p:txBody>
      </p:sp>
      <p:sp>
        <p:nvSpPr>
          <p:cNvPr id="62" name="TextBox 61"/>
          <p:cNvSpPr txBox="1"/>
          <p:nvPr/>
        </p:nvSpPr>
        <p:spPr>
          <a:xfrm>
            <a:off x="5162126" y="26462822"/>
            <a:ext cx="4041202" cy="2677656"/>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Engineering </a:t>
            </a:r>
            <a:r>
              <a:rPr lang="en-GB" sz="2400" dirty="0">
                <a:latin typeface="Arial" panose="020B0604020202020204" pitchFamily="34" charset="0"/>
                <a:cs typeface="Arial" panose="020B0604020202020204" pitchFamily="34" charset="0"/>
              </a:rPr>
              <a:t>analysis </a:t>
            </a:r>
            <a:r>
              <a:rPr lang="en-GB" sz="2400" dirty="0" smtClean="0">
                <a:latin typeface="Arial" panose="020B0604020202020204" pitchFamily="34" charset="0"/>
                <a:cs typeface="Arial" panose="020B0604020202020204" pitchFamily="34" charset="0"/>
              </a:rPr>
              <a:t>has been performed </a:t>
            </a:r>
            <a:r>
              <a:rPr lang="en-GB" sz="2400" dirty="0">
                <a:latin typeface="Arial" panose="020B0604020202020204" pitchFamily="34" charset="0"/>
                <a:cs typeface="Arial" panose="020B0604020202020204" pitchFamily="34" charset="0"/>
              </a:rPr>
              <a:t>on critical components of the LOKI heavy shutter design. </a:t>
            </a:r>
            <a:r>
              <a:rPr lang="en-GB" sz="2400" dirty="0" smtClean="0">
                <a:latin typeface="Arial" panose="020B0604020202020204" pitchFamily="34" charset="0"/>
                <a:cs typeface="Arial" panose="020B0604020202020204" pitchFamily="34" charset="0"/>
              </a:rPr>
              <a:t>This includes stress and deformation analysis of load bearing parts. </a:t>
            </a:r>
          </a:p>
        </p:txBody>
      </p:sp>
      <p:sp>
        <p:nvSpPr>
          <p:cNvPr id="63" name="TextBox 62"/>
          <p:cNvSpPr txBox="1"/>
          <p:nvPr/>
        </p:nvSpPr>
        <p:spPr>
          <a:xfrm>
            <a:off x="9424418" y="22688026"/>
            <a:ext cx="11235620" cy="1569660"/>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Pre-build of the heavy shutter is currently taking place at ISIS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Most key sub-assemblies have been delivered.  Due to the large mass (3 tonnes) and size (2.5 m height), a detailed assembly plan is required. Calibration and factory acceptance testing will also be performed before delivery.</a:t>
            </a:r>
          </a:p>
        </p:txBody>
      </p:sp>
      <p:pic>
        <p:nvPicPr>
          <p:cNvPr id="65" name="Picture 64"/>
          <p:cNvPicPr>
            <a:picLocks noChangeAspect="1"/>
          </p:cNvPicPr>
          <p:nvPr/>
        </p:nvPicPr>
        <p:blipFill>
          <a:blip r:embed="rId14"/>
          <a:stretch>
            <a:fillRect/>
          </a:stretch>
        </p:blipFill>
        <p:spPr>
          <a:xfrm>
            <a:off x="5232413" y="22747105"/>
            <a:ext cx="4068000" cy="1668212"/>
          </a:xfrm>
          <a:prstGeom prst="rect">
            <a:avLst/>
          </a:prstGeom>
        </p:spPr>
      </p:pic>
      <p:pic>
        <p:nvPicPr>
          <p:cNvPr id="66" name="Picture 65"/>
          <p:cNvPicPr>
            <a:picLocks noChangeAspect="1"/>
          </p:cNvPicPr>
          <p:nvPr/>
        </p:nvPicPr>
        <p:blipFill>
          <a:blip r:embed="rId15"/>
          <a:stretch>
            <a:fillRect/>
          </a:stretch>
        </p:blipFill>
        <p:spPr>
          <a:xfrm>
            <a:off x="5240278" y="24351333"/>
            <a:ext cx="4068000" cy="1628754"/>
          </a:xfrm>
          <a:prstGeom prst="rect">
            <a:avLst/>
          </a:prstGeom>
        </p:spPr>
      </p:pic>
      <p:sp>
        <p:nvSpPr>
          <p:cNvPr id="71" name="TextBox 70"/>
          <p:cNvSpPr txBox="1"/>
          <p:nvPr/>
        </p:nvSpPr>
        <p:spPr>
          <a:xfrm>
            <a:off x="450969" y="18170053"/>
            <a:ext cx="6445470" cy="276999"/>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a:t>
            </a:r>
            <a:r>
              <a:rPr lang="en-GB" sz="1200" i="1" dirty="0" smtClean="0">
                <a:solidFill>
                  <a:srgbClr val="002E52"/>
                </a:solidFill>
                <a:latin typeface="Arial" panose="020B0604020202020204" pitchFamily="34" charset="0"/>
                <a:cs typeface="Arial" panose="020B0604020202020204" pitchFamily="34" charset="0"/>
              </a:rPr>
              <a:t>Diagram of LOKI heavy shutter with labelled parts.</a:t>
            </a:r>
            <a:endParaRPr lang="en-GB" sz="1200" i="1" dirty="0">
              <a:solidFill>
                <a:srgbClr val="002E52"/>
              </a:solidFill>
              <a:latin typeface="Arial" panose="020B0604020202020204" pitchFamily="34" charset="0"/>
              <a:cs typeface="Arial" panose="020B0604020202020204" pitchFamily="34" charset="0"/>
            </a:endParaRPr>
          </a:p>
        </p:txBody>
      </p:sp>
      <p:sp>
        <p:nvSpPr>
          <p:cNvPr id="72" name="TextBox 71"/>
          <p:cNvSpPr txBox="1"/>
          <p:nvPr/>
        </p:nvSpPr>
        <p:spPr>
          <a:xfrm>
            <a:off x="7540463" y="12277208"/>
            <a:ext cx="5790811" cy="461665"/>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a:t>
            </a:r>
            <a:r>
              <a:rPr lang="en-GB" sz="1200" i="1" dirty="0" smtClean="0">
                <a:solidFill>
                  <a:srgbClr val="002E52"/>
                </a:solidFill>
                <a:latin typeface="Arial" panose="020B0604020202020204" pitchFamily="34" charset="0"/>
                <a:cs typeface="Arial" panose="020B0604020202020204" pitchFamily="34" charset="0"/>
              </a:rPr>
              <a:t>Moving parts shown in blue and cut-out section.</a:t>
            </a:r>
          </a:p>
          <a:p>
            <a:pPr algn="ctr"/>
            <a:r>
              <a:rPr lang="en-GB" sz="1200" i="1" dirty="0" smtClean="0">
                <a:solidFill>
                  <a:srgbClr val="002E52"/>
                </a:solidFill>
                <a:latin typeface="Arial" panose="020B0604020202020204" pitchFamily="34" charset="0"/>
                <a:cs typeface="Arial" panose="020B0604020202020204" pitchFamily="34" charset="0"/>
              </a:rPr>
              <a:t>Left-hand side: Shutter up/Beam on</a:t>
            </a:r>
            <a:r>
              <a:rPr lang="en-GB" sz="1200" i="1" dirty="0">
                <a:solidFill>
                  <a:srgbClr val="002E52"/>
                </a:solidFill>
                <a:latin typeface="Arial" panose="020B0604020202020204" pitchFamily="34" charset="0"/>
                <a:cs typeface="Arial" panose="020B0604020202020204" pitchFamily="34" charset="0"/>
              </a:rPr>
              <a:t>. </a:t>
            </a:r>
            <a:r>
              <a:rPr lang="en-GB" sz="1200" i="1" dirty="0" smtClean="0">
                <a:solidFill>
                  <a:srgbClr val="002E52"/>
                </a:solidFill>
                <a:latin typeface="Arial" panose="020B0604020202020204" pitchFamily="34" charset="0"/>
                <a:cs typeface="Arial" panose="020B0604020202020204" pitchFamily="34" charset="0"/>
              </a:rPr>
              <a:t>Right-hand side: </a:t>
            </a:r>
            <a:r>
              <a:rPr lang="en-GB" sz="1200" i="1" dirty="0">
                <a:solidFill>
                  <a:srgbClr val="002E52"/>
                </a:solidFill>
                <a:latin typeface="Arial" panose="020B0604020202020204" pitchFamily="34" charset="0"/>
                <a:cs typeface="Arial" panose="020B0604020202020204" pitchFamily="34" charset="0"/>
              </a:rPr>
              <a:t>Shutter </a:t>
            </a:r>
            <a:r>
              <a:rPr lang="en-GB" sz="1200" i="1" dirty="0" smtClean="0">
                <a:solidFill>
                  <a:srgbClr val="002E52"/>
                </a:solidFill>
                <a:latin typeface="Arial" panose="020B0604020202020204" pitchFamily="34" charset="0"/>
                <a:cs typeface="Arial" panose="020B0604020202020204" pitchFamily="34" charset="0"/>
              </a:rPr>
              <a:t>down/Beam off.</a:t>
            </a:r>
            <a:endParaRPr lang="en-GB" sz="1200" i="1" dirty="0">
              <a:solidFill>
                <a:srgbClr val="002E52"/>
              </a:solidFill>
              <a:latin typeface="Arial" panose="020B0604020202020204" pitchFamily="34" charset="0"/>
              <a:cs typeface="Arial" panose="020B0604020202020204" pitchFamily="34" charset="0"/>
            </a:endParaRPr>
          </a:p>
        </p:txBody>
      </p:sp>
      <p:grpSp>
        <p:nvGrpSpPr>
          <p:cNvPr id="74" name="Group 73"/>
          <p:cNvGrpSpPr/>
          <p:nvPr/>
        </p:nvGrpSpPr>
        <p:grpSpPr>
          <a:xfrm>
            <a:off x="13889885" y="12430740"/>
            <a:ext cx="920431" cy="434011"/>
            <a:chOff x="14078261" y="14806070"/>
            <a:chExt cx="920431" cy="434011"/>
          </a:xfrm>
        </p:grpSpPr>
        <p:cxnSp>
          <p:nvCxnSpPr>
            <p:cNvPr id="75" name="Straight Arrow Connector 74"/>
            <p:cNvCxnSpPr/>
            <p:nvPr/>
          </p:nvCxnSpPr>
          <p:spPr bwMode="auto">
            <a:xfrm>
              <a:off x="14308703" y="14806070"/>
              <a:ext cx="689989" cy="0"/>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sp>
          <p:nvSpPr>
            <p:cNvPr id="76" name="TextBox 75"/>
            <p:cNvSpPr txBox="1"/>
            <p:nvPr/>
          </p:nvSpPr>
          <p:spPr>
            <a:xfrm>
              <a:off x="14078261" y="14809194"/>
              <a:ext cx="886936" cy="430887"/>
            </a:xfrm>
            <a:prstGeom prst="rect">
              <a:avLst/>
            </a:prstGeom>
            <a:noFill/>
          </p:spPr>
          <p:txBody>
            <a:bodyPr wrap="square" rtlCol="0">
              <a:spAutoFit/>
            </a:bodyPr>
            <a:lstStyle/>
            <a:p>
              <a:pPr algn="ctr"/>
              <a:r>
                <a:rPr lang="en-GB" sz="1100" b="1" dirty="0" smtClean="0">
                  <a:solidFill>
                    <a:srgbClr val="00B050"/>
                  </a:solidFill>
                  <a:latin typeface="Arial" panose="020B0604020202020204" pitchFamily="34" charset="0"/>
                  <a:cs typeface="Arial" panose="020B0604020202020204" pitchFamily="34" charset="0"/>
                </a:rPr>
                <a:t>Beam Direction</a:t>
              </a:r>
              <a:endParaRPr lang="en-GB" sz="1100" b="1" dirty="0">
                <a:solidFill>
                  <a:srgbClr val="00B050"/>
                </a:solidFill>
                <a:latin typeface="Arial" panose="020B0604020202020204" pitchFamily="34" charset="0"/>
                <a:cs typeface="Arial" panose="020B0604020202020204" pitchFamily="34" charset="0"/>
              </a:endParaRPr>
            </a:p>
          </p:txBody>
        </p:sp>
      </p:grpSp>
      <p:sp>
        <p:nvSpPr>
          <p:cNvPr id="77" name="TextBox 76"/>
          <p:cNvSpPr txBox="1"/>
          <p:nvPr/>
        </p:nvSpPr>
        <p:spPr>
          <a:xfrm>
            <a:off x="7014191" y="21488019"/>
            <a:ext cx="5328593" cy="276999"/>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a:t>
            </a:r>
            <a:r>
              <a:rPr lang="en-GB" sz="1200" i="1" dirty="0" smtClean="0">
                <a:solidFill>
                  <a:srgbClr val="002E52"/>
                </a:solidFill>
                <a:latin typeface="Arial" panose="020B0604020202020204" pitchFamily="34" charset="0"/>
                <a:cs typeface="Arial" panose="020B0604020202020204" pitchFamily="34" charset="0"/>
              </a:rPr>
              <a:t>Heavy shutter with fixed shielding walls and removable top assembly</a:t>
            </a:r>
            <a:endParaRPr lang="en-GB" sz="1200" i="1" dirty="0">
              <a:solidFill>
                <a:srgbClr val="002E52"/>
              </a:solidFill>
              <a:latin typeface="Arial" panose="020B0604020202020204" pitchFamily="34" charset="0"/>
              <a:cs typeface="Arial" panose="020B0604020202020204" pitchFamily="34" charset="0"/>
            </a:endParaRPr>
          </a:p>
        </p:txBody>
      </p:sp>
      <p:pic>
        <p:nvPicPr>
          <p:cNvPr id="79" name="Picture 78"/>
          <p:cNvPicPr>
            <a:picLocks noChangeAspect="1"/>
          </p:cNvPicPr>
          <p:nvPr/>
        </p:nvPicPr>
        <p:blipFill rotWithShape="1">
          <a:blip r:embed="rId16" cstate="print">
            <a:extLst>
              <a:ext uri="{28A0092B-C50C-407E-A947-70E740481C1C}">
                <a14:useLocalDpi xmlns:a14="http://schemas.microsoft.com/office/drawing/2010/main"/>
              </a:ext>
            </a:extLst>
          </a:blip>
          <a:srcRect t="-318" r="3705" b="318"/>
          <a:stretch/>
        </p:blipFill>
        <p:spPr>
          <a:xfrm>
            <a:off x="14131794" y="18627811"/>
            <a:ext cx="3483000" cy="2268000"/>
          </a:xfrm>
          <a:prstGeom prst="rect">
            <a:avLst/>
          </a:prstGeom>
        </p:spPr>
      </p:pic>
      <p:pic>
        <p:nvPicPr>
          <p:cNvPr id="80" name="Picture 79"/>
          <p:cNvPicPr>
            <a:picLocks noChangeAspect="1"/>
          </p:cNvPicPr>
          <p:nvPr/>
        </p:nvPicPr>
        <p:blipFill rotWithShape="1">
          <a:blip r:embed="rId17" cstate="print">
            <a:extLst>
              <a:ext uri="{28A0092B-C50C-407E-A947-70E740481C1C}">
                <a14:useLocalDpi xmlns:a14="http://schemas.microsoft.com/office/drawing/2010/main"/>
              </a:ext>
            </a:extLst>
          </a:blip>
          <a:srcRect r="2305"/>
          <a:stretch/>
        </p:blipFill>
        <p:spPr>
          <a:xfrm>
            <a:off x="17694293" y="18639733"/>
            <a:ext cx="3483001" cy="2268000"/>
          </a:xfrm>
          <a:prstGeom prst="rect">
            <a:avLst/>
          </a:prstGeom>
        </p:spPr>
      </p:pic>
      <p:sp>
        <p:nvSpPr>
          <p:cNvPr id="81" name="TextBox 80"/>
          <p:cNvSpPr txBox="1"/>
          <p:nvPr/>
        </p:nvSpPr>
        <p:spPr>
          <a:xfrm>
            <a:off x="15023760" y="21021287"/>
            <a:ext cx="5328593" cy="276999"/>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a:t>
            </a:r>
            <a:r>
              <a:rPr lang="en-GB" sz="1200" i="1" dirty="0" smtClean="0">
                <a:solidFill>
                  <a:srgbClr val="002E52"/>
                </a:solidFill>
                <a:latin typeface="Arial" panose="020B0604020202020204" pitchFamily="34" charset="0"/>
                <a:cs typeface="Arial" panose="020B0604020202020204" pitchFamily="34" charset="0"/>
              </a:rPr>
              <a:t>Vertical cut of radiation analysis for low energy neutron dose rate</a:t>
            </a:r>
            <a:endParaRPr lang="en-GB" sz="1200" i="1" dirty="0">
              <a:solidFill>
                <a:srgbClr val="002E52"/>
              </a:solidFill>
              <a:latin typeface="Arial" panose="020B0604020202020204" pitchFamily="34" charset="0"/>
              <a:cs typeface="Arial" panose="020B0604020202020204" pitchFamily="34" charset="0"/>
            </a:endParaRPr>
          </a:p>
        </p:txBody>
      </p:sp>
      <p:sp>
        <p:nvSpPr>
          <p:cNvPr id="82" name="TextBox 81"/>
          <p:cNvSpPr txBox="1"/>
          <p:nvPr/>
        </p:nvSpPr>
        <p:spPr>
          <a:xfrm>
            <a:off x="383728" y="28600776"/>
            <a:ext cx="4237052" cy="276999"/>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a:t>
            </a:r>
            <a:r>
              <a:rPr lang="en-GB" sz="1200" i="1" dirty="0" smtClean="0">
                <a:solidFill>
                  <a:srgbClr val="002E52"/>
                </a:solidFill>
                <a:latin typeface="Arial" panose="020B0604020202020204" pitchFamily="34" charset="0"/>
                <a:cs typeface="Arial" panose="020B0604020202020204" pitchFamily="34" charset="0"/>
              </a:rPr>
              <a:t>Remote handling rig and vee kinematic mount </a:t>
            </a:r>
            <a:endParaRPr lang="en-GB" sz="1200" i="1" dirty="0">
              <a:solidFill>
                <a:srgbClr val="002E52"/>
              </a:solidFill>
              <a:latin typeface="Arial" panose="020B0604020202020204" pitchFamily="34" charset="0"/>
              <a:cs typeface="Arial" panose="020B0604020202020204" pitchFamily="34" charset="0"/>
            </a:endParaRPr>
          </a:p>
        </p:txBody>
      </p:sp>
      <p:sp>
        <p:nvSpPr>
          <p:cNvPr id="83" name="TextBox 82"/>
          <p:cNvSpPr txBox="1"/>
          <p:nvPr/>
        </p:nvSpPr>
        <p:spPr>
          <a:xfrm>
            <a:off x="5129797" y="26033664"/>
            <a:ext cx="4073531" cy="461665"/>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a:t>
            </a:r>
            <a:r>
              <a:rPr lang="en-GB" sz="1200" i="1" dirty="0" smtClean="0">
                <a:solidFill>
                  <a:srgbClr val="002E52"/>
                </a:solidFill>
                <a:latin typeface="Arial" panose="020B0604020202020204" pitchFamily="34" charset="0"/>
                <a:cs typeface="Arial" panose="020B0604020202020204" pitchFamily="34" charset="0"/>
              </a:rPr>
              <a:t>Finite Element Analysis of stress and deformation in rail attachment bar</a:t>
            </a:r>
            <a:endParaRPr lang="en-GB" sz="1200" i="1" dirty="0">
              <a:solidFill>
                <a:srgbClr val="002E52"/>
              </a:solidFill>
              <a:latin typeface="Arial" panose="020B0604020202020204" pitchFamily="34" charset="0"/>
              <a:cs typeface="Arial" panose="020B0604020202020204" pitchFamily="34" charset="0"/>
            </a:endParaRPr>
          </a:p>
        </p:txBody>
      </p:sp>
      <p:sp>
        <p:nvSpPr>
          <p:cNvPr id="84" name="TextBox 83"/>
          <p:cNvSpPr txBox="1"/>
          <p:nvPr/>
        </p:nvSpPr>
        <p:spPr>
          <a:xfrm>
            <a:off x="10052577" y="29070022"/>
            <a:ext cx="9979301" cy="276999"/>
          </a:xfrm>
          <a:prstGeom prst="rect">
            <a:avLst/>
          </a:prstGeom>
          <a:noFill/>
        </p:spPr>
        <p:txBody>
          <a:bodyPr wrap="square" rtlCol="0">
            <a:spAutoFit/>
          </a:bodyPr>
          <a:lstStyle/>
          <a:p>
            <a:pPr algn="ctr"/>
            <a:r>
              <a:rPr lang="en-GB" sz="1200" i="1" dirty="0">
                <a:solidFill>
                  <a:srgbClr val="002E52"/>
                </a:solidFill>
                <a:latin typeface="Arial" panose="020B0604020202020204" pitchFamily="34" charset="0"/>
                <a:cs typeface="Arial" panose="020B0604020202020204" pitchFamily="34" charset="0"/>
              </a:rPr>
              <a:t>Figure: </a:t>
            </a:r>
            <a:r>
              <a:rPr lang="en-GB" sz="1200" i="1" dirty="0" smtClean="0">
                <a:solidFill>
                  <a:srgbClr val="002E52"/>
                </a:solidFill>
                <a:latin typeface="Arial" panose="020B0604020202020204" pitchFamily="34" charset="0"/>
                <a:cs typeface="Arial" panose="020B0604020202020204" pitchFamily="34" charset="0"/>
              </a:rPr>
              <a:t>L to R – Mock bunker area, Shutter block, Moving rails system, heavy shielding walls, lifting frame.</a:t>
            </a:r>
            <a:endParaRPr lang="en-GB" sz="1200" i="1" dirty="0">
              <a:solidFill>
                <a:srgbClr val="002E52"/>
              </a:solidFill>
              <a:latin typeface="Arial" panose="020B0604020202020204" pitchFamily="34" charset="0"/>
              <a:cs typeface="Arial" panose="020B0604020202020204" pitchFamily="34" charset="0"/>
            </a:endParaRPr>
          </a:p>
        </p:txBody>
      </p:sp>
      <p:pic>
        <p:nvPicPr>
          <p:cNvPr id="86" name="Picture 85"/>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3316072" y="29299128"/>
            <a:ext cx="1471305" cy="792000"/>
          </a:xfrm>
          <a:prstGeom prst="rect">
            <a:avLst/>
          </a:prstGeom>
        </p:spPr>
      </p:pic>
      <p:pic>
        <p:nvPicPr>
          <p:cNvPr id="87" name="Picture 86" descr="Image result for stfc isis"/>
          <p:cNvPicPr>
            <a:picLocks noChangeAspect="1"/>
          </p:cNvPicPr>
          <p:nvPr/>
        </p:nvPicPr>
        <p:blipFill rotWithShape="1">
          <a:blip r:embed="rId19" cstate="print">
            <a:extLst>
              <a:ext uri="{28A0092B-C50C-407E-A947-70E740481C1C}">
                <a14:useLocalDpi xmlns:a14="http://schemas.microsoft.com/office/drawing/2010/main"/>
              </a:ext>
            </a:extLst>
          </a:blip>
          <a:srcRect t="27182" b="23769"/>
          <a:stretch/>
        </p:blipFill>
        <p:spPr bwMode="auto">
          <a:xfrm>
            <a:off x="177741" y="29290556"/>
            <a:ext cx="2870603" cy="792000"/>
          </a:xfrm>
          <a:prstGeom prst="rect">
            <a:avLst/>
          </a:prstGeom>
          <a:noFill/>
          <a:ln>
            <a:noFill/>
          </a:ln>
          <a:extLst>
            <a:ext uri="{53640926-AAD7-44D8-BBD7-CCE9431645EC}">
              <a14:shadowObscured xmlns:a14="http://schemas.microsoft.com/office/drawing/2010/main"/>
            </a:ext>
          </a:extLst>
        </p:spPr>
      </p:pic>
      <p:sp>
        <p:nvSpPr>
          <p:cNvPr id="88" name="TextBox 87"/>
          <p:cNvSpPr txBox="1"/>
          <p:nvPr/>
        </p:nvSpPr>
        <p:spPr>
          <a:xfrm>
            <a:off x="410855" y="22724321"/>
            <a:ext cx="4443482" cy="2677656"/>
          </a:xfrm>
          <a:prstGeom prst="rect">
            <a:avLst/>
          </a:prstGeom>
          <a:noFill/>
        </p:spPr>
        <p:txBody>
          <a:bodyPr wrap="square" rtlCol="0">
            <a:spAutoFit/>
          </a:bodyPr>
          <a:lstStyle/>
          <a:p>
            <a:pPr algn="just"/>
            <a:r>
              <a:rPr lang="en-GB" sz="2400" dirty="0" smtClean="0">
                <a:latin typeface="Arial" panose="020B0604020202020204" pitchFamily="34" charset="0"/>
                <a:cs typeface="Arial" panose="020B0604020202020204" pitchFamily="34" charset="0"/>
              </a:rPr>
              <a:t>The remote handling system and kinematic mounts have been tested with loading.</a:t>
            </a:r>
          </a:p>
          <a:p>
            <a:pPr algn="just"/>
            <a:r>
              <a:rPr lang="en-GB" sz="2400" dirty="0">
                <a:latin typeface="Arial" panose="020B0604020202020204" pitchFamily="34" charset="0"/>
                <a:cs typeface="Arial" panose="020B0604020202020204" pitchFamily="34" charset="0"/>
              </a:rPr>
              <a:t>•	Poor repeatability when dry (Δ0.2mm)</a:t>
            </a:r>
          </a:p>
          <a:p>
            <a:pPr algn="just"/>
            <a:r>
              <a:rPr lang="en-GB" sz="2400" dirty="0">
                <a:latin typeface="Arial" panose="020B0604020202020204" pitchFamily="34" charset="0"/>
                <a:cs typeface="Arial" panose="020B0604020202020204" pitchFamily="34" charset="0"/>
              </a:rPr>
              <a:t>•	Good repeatability when lubricated (Δ0.03mm</a:t>
            </a:r>
            <a:r>
              <a:rPr lang="en-GB" sz="2400" dirty="0" smtClean="0">
                <a:latin typeface="Arial" panose="020B0604020202020204" pitchFamily="34" charset="0"/>
                <a:cs typeface="Arial" panose="020B0604020202020204" pitchFamily="34" charset="0"/>
              </a:rPr>
              <a:t>)</a:t>
            </a:r>
          </a:p>
        </p:txBody>
      </p:sp>
      <p:pic>
        <p:nvPicPr>
          <p:cNvPr id="3" name="Picture 2"/>
          <p:cNvPicPr>
            <a:picLocks noChangeAspect="1"/>
          </p:cNvPicPr>
          <p:nvPr/>
        </p:nvPicPr>
        <p:blipFill rotWithShape="1">
          <a:blip r:embed="rId20" cstate="hqprint">
            <a:extLst>
              <a:ext uri="{28A0092B-C50C-407E-A947-70E740481C1C}">
                <a14:useLocalDpi xmlns:a14="http://schemas.microsoft.com/office/drawing/2010/main"/>
              </a:ext>
            </a:extLst>
          </a:blip>
          <a:srcRect l="14232" t="5051" r="19788"/>
          <a:stretch/>
        </p:blipFill>
        <p:spPr>
          <a:xfrm>
            <a:off x="15686291" y="24306109"/>
            <a:ext cx="2315114" cy="4442083"/>
          </a:xfrm>
          <a:prstGeom prst="rect">
            <a:avLst/>
          </a:prstGeom>
        </p:spPr>
      </p:pic>
      <p:pic>
        <p:nvPicPr>
          <p:cNvPr id="6" name="Picture 5"/>
          <p:cNvPicPr>
            <a:picLocks noChangeAspect="1"/>
          </p:cNvPicPr>
          <p:nvPr/>
        </p:nvPicPr>
        <p:blipFill rotWithShape="1">
          <a:blip r:embed="rId21" cstate="hqprint">
            <a:extLst>
              <a:ext uri="{28A0092B-C50C-407E-A947-70E740481C1C}">
                <a14:useLocalDpi xmlns:a14="http://schemas.microsoft.com/office/drawing/2010/main"/>
              </a:ext>
            </a:extLst>
          </a:blip>
          <a:srcRect l="30869" t="18203" r="7638" b="12387"/>
          <a:stretch/>
        </p:blipFill>
        <p:spPr>
          <a:xfrm rot="16200000">
            <a:off x="10196430" y="26434020"/>
            <a:ext cx="1964853" cy="2957103"/>
          </a:xfrm>
          <a:prstGeom prst="rect">
            <a:avLst/>
          </a:prstGeom>
        </p:spPr>
      </p:pic>
      <p:pic>
        <p:nvPicPr>
          <p:cNvPr id="10" name="Picture 9"/>
          <p:cNvPicPr>
            <a:picLocks noChangeAspect="1"/>
          </p:cNvPicPr>
          <p:nvPr/>
        </p:nvPicPr>
        <p:blipFill rotWithShape="1">
          <a:blip r:embed="rId22" cstate="hqprint">
            <a:extLst>
              <a:ext uri="{28A0092B-C50C-407E-A947-70E740481C1C}">
                <a14:useLocalDpi xmlns:a14="http://schemas.microsoft.com/office/drawing/2010/main"/>
              </a:ext>
            </a:extLst>
          </a:blip>
          <a:srcRect l="12964" t="26292" r="9658" b="12509"/>
          <a:stretch/>
        </p:blipFill>
        <p:spPr>
          <a:xfrm rot="5400000">
            <a:off x="17447405" y="25271674"/>
            <a:ext cx="4016120" cy="2382296"/>
          </a:xfrm>
          <a:prstGeom prst="rect">
            <a:avLst/>
          </a:prstGeom>
        </p:spPr>
      </p:pic>
      <p:pic>
        <p:nvPicPr>
          <p:cNvPr id="11" name="Picture 10"/>
          <p:cNvPicPr>
            <a:picLocks noChangeAspect="1"/>
          </p:cNvPicPr>
          <p:nvPr/>
        </p:nvPicPr>
        <p:blipFill rotWithShape="1">
          <a:blip r:embed="rId23" cstate="hqprint">
            <a:extLst>
              <a:ext uri="{28A0092B-C50C-407E-A947-70E740481C1C}">
                <a14:useLocalDpi xmlns:a14="http://schemas.microsoft.com/office/drawing/2010/main"/>
              </a:ext>
            </a:extLst>
          </a:blip>
          <a:srcRect l="7054" t="3110" r="11315" b="3435"/>
          <a:stretch/>
        </p:blipFill>
        <p:spPr>
          <a:xfrm>
            <a:off x="12844296" y="24454762"/>
            <a:ext cx="2653541" cy="4050512"/>
          </a:xfrm>
          <a:prstGeom prst="rect">
            <a:avLst/>
          </a:prstGeom>
        </p:spPr>
      </p:pic>
      <p:pic>
        <p:nvPicPr>
          <p:cNvPr id="73" name="Picture 72"/>
          <p:cNvPicPr>
            <a:picLocks noChangeAspect="1"/>
          </p:cNvPicPr>
          <p:nvPr/>
        </p:nvPicPr>
        <p:blipFill>
          <a:blip r:embed="rId24"/>
          <a:stretch>
            <a:fillRect/>
          </a:stretch>
        </p:blipFill>
        <p:spPr>
          <a:xfrm>
            <a:off x="17202409" y="1597356"/>
            <a:ext cx="4188796" cy="1228445"/>
          </a:xfrm>
          <a:prstGeom prst="rect">
            <a:avLst/>
          </a:prstGeom>
        </p:spPr>
      </p:pic>
    </p:spTree>
    <p:extLst>
      <p:ext uri="{BB962C8B-B14F-4D97-AF65-F5344CB8AC3E}">
        <p14:creationId xmlns:p14="http://schemas.microsoft.com/office/powerpoint/2010/main" val="29385824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1947B08D5984288BC8B16A979FF50" ma:contentTypeVersion="4" ma:contentTypeDescription="Create a new document." ma:contentTypeScope="" ma:versionID="d503cd8271a72c702ca1961133ba1754">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4E8744-5851-4094-B2F7-3FC1532A6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739E00-D430-4AEE-ACC0-A3F84F117167}">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281368-3B37-4499-9C6C-0CE129D508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613</TotalTime>
  <Words>664</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 portrait - 930 x 1190 mm (PowerPoint)</dc:title>
  <dc:creator>Collins, Andrew (STFC,DL,DI)</dc:creator>
  <cp:lastModifiedBy>Hicks, Ben (STFC,RAL,ISIS)</cp:lastModifiedBy>
  <cp:revision>33</cp:revision>
  <dcterms:created xsi:type="dcterms:W3CDTF">2019-11-06T15:07:43Z</dcterms:created>
  <dcterms:modified xsi:type="dcterms:W3CDTF">2020-09-04T14:05:49Z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0x010100F731947B08D5984288BC8B16A979FF50</vt:lpwstr>
  </property>
</Properties>
</file>