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06" r:id="rId2"/>
    <p:sldId id="427" r:id="rId3"/>
    <p:sldId id="433" r:id="rId4"/>
    <p:sldId id="431" r:id="rId5"/>
    <p:sldId id="432" r:id="rId6"/>
    <p:sldId id="435" r:id="rId7"/>
    <p:sldId id="428" r:id="rId8"/>
    <p:sldId id="434" r:id="rId9"/>
    <p:sldId id="430" r:id="rId10"/>
    <p:sldId id="429" r:id="rId11"/>
    <p:sldId id="458" r:id="rId12"/>
    <p:sldId id="459" r:id="rId13"/>
    <p:sldId id="455" r:id="rId14"/>
    <p:sldId id="460" r:id="rId15"/>
    <p:sldId id="457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4" r:id="rId33"/>
    <p:sldId id="456" r:id="rId34"/>
    <p:sldId id="445" r:id="rId35"/>
  </p:sldIdLst>
  <p:sldSz cx="9144000" cy="6858000" type="screen4x3"/>
  <p:notesSz cx="6794500" cy="99314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2B2B2"/>
    <a:srgbClr val="FCFDC9"/>
    <a:srgbClr val="3333CC"/>
    <a:srgbClr val="660066"/>
    <a:srgbClr val="666699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7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082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186C6D35-F041-4993-BD4B-BAE0E7678163}" type="datetimeFigureOut">
              <a:rPr lang="en-US" altLang="fr-FR"/>
              <a:pPr>
                <a:defRPr/>
              </a:pPr>
              <a:t>9/23/2018</a:t>
            </a:fld>
            <a:endParaRPr lang="en-US" altLang="fr-FR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0C5122-F794-4971-8F6A-BA010567057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03609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091C21-45D7-4969-BE4B-BBEA8DCCAD87}" type="datetimeFigureOut">
              <a:rPr lang="fr-FR"/>
              <a:pPr>
                <a:defRPr/>
              </a:pPr>
              <a:t>23/09/2018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CB9788-27B4-4828-88CE-BCA152F445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3408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DF73-213E-4204-AC84-4D0B3440D793}" type="datetime4">
              <a:rPr lang="fr-FR"/>
              <a:pPr>
                <a:defRPr/>
              </a:pPr>
              <a:t>23 septembre 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5F7054BA-0029-4EE0-BE6D-FD83257414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64" y="107000"/>
            <a:ext cx="835743" cy="7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3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6275387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C1F41D-0CA6-43C1-855F-2BA4D6CC390D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64" y="107000"/>
            <a:ext cx="835743" cy="7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5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7506" y="13059"/>
            <a:ext cx="7237413" cy="9096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263" y="1335088"/>
            <a:ext cx="8172450" cy="49688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9B43D-EA88-42A8-8B7F-487585A2FEB0}" type="datetime4">
              <a:rPr lang="fr-FR"/>
              <a:pPr>
                <a:defRPr/>
              </a:pPr>
              <a:t>23 septembre 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7222F9BA-658E-4757-9545-803F71BB36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8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585" y="969963"/>
            <a:ext cx="1291415" cy="84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64" y="107000"/>
            <a:ext cx="835743" cy="7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5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C528-6CFE-45D7-985D-C578B2ECBFC5}" type="datetime4">
              <a:rPr lang="fr-FR"/>
              <a:pPr>
                <a:defRPr/>
              </a:pPr>
              <a:t>23 septembre 2018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8DF1E343-2CCB-4B62-B8FB-294AFD2199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419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F204F-C183-40D8-8E56-8F9CD3A7C700}" type="datetime4">
              <a:rPr lang="fr-FR"/>
              <a:pPr>
                <a:defRPr/>
              </a:pPr>
              <a:t>23 septembre 2018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F801F1A2-E703-446B-882A-860D0C7819F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888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9B5C-B295-4CBA-ADD4-A3946FD51714}" type="datetime4">
              <a:rPr lang="fr-FR"/>
              <a:pPr>
                <a:defRPr/>
              </a:pPr>
              <a:t>23 septembre 2018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16BF76E0-162E-424C-A9D4-EB3574D608C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76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car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9" descr="bandeau_page_car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E3EC-3D97-43FA-A5C0-18E6F39DADF0}" type="datetime4">
              <a:rPr lang="fr-FR"/>
              <a:pPr>
                <a:defRPr/>
              </a:pPr>
              <a:t>23 septembre 2018</a:t>
            </a:fld>
            <a:endParaRPr lang="fr-FR" dirty="0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CB8F5092-87C5-4BE4-81FB-FB08FCF9252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228328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4537-5A32-421E-B152-0C1F73C17DA0}" type="datetime4">
              <a:rPr lang="fr-FR"/>
              <a:pPr>
                <a:defRPr/>
              </a:pPr>
              <a:t>23 septembre 2018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C5EAA216-64CC-4898-8A23-6ED93C3F77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64" y="107000"/>
            <a:ext cx="835743" cy="7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9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4806-D6C5-4B7D-BA6E-16A85BA774D8}" type="datetime4">
              <a:rPr lang="fr-FR"/>
              <a:pPr>
                <a:defRPr/>
              </a:pPr>
              <a:t>23 septembre 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4E02A5C5-23EF-4B89-9925-670385A2BC7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64" y="107000"/>
            <a:ext cx="835743" cy="7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4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259632" y="609329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+mj-lt"/>
              </a:rPr>
              <a:t>www.cea.fr</a:t>
            </a:r>
            <a:endParaRPr lang="fr-FR" sz="11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17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1026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18" name="ZoneTexte 17"/>
            <p:cNvSpPr txBox="1"/>
            <p:nvPr userDrawn="1"/>
          </p:nvSpPr>
          <p:spPr>
            <a:xfrm>
              <a:off x="1055984" y="6245696"/>
              <a:ext cx="12583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www-llb.cea.fr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46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3941C72-D05F-4316-AF90-8D57264DD068}" type="datetime4">
              <a:rPr lang="fr-FR"/>
              <a:pPr>
                <a:defRPr/>
              </a:pPr>
              <a:t>23 septembre 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34BF86EC-A072-4144-AD0A-90B40B99B4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91" r:id="rId6"/>
    <p:sldLayoutId id="2147483889" r:id="rId7"/>
    <p:sldLayoutId id="2147483890" r:id="rId8"/>
    <p:sldLayoutId id="2147483892" r:id="rId9"/>
    <p:sldLayoutId id="2147483893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9pPr>
    </p:titleStyle>
    <p:bodyStyle>
      <a:lvl1pPr marL="922338" indent="-923925" algn="l" rtl="0" eaLnBrk="0" fontAlgn="base" hangingPunct="0">
        <a:spcBef>
          <a:spcPct val="0"/>
        </a:spcBef>
        <a:spcAft>
          <a:spcPts val="400"/>
        </a:spcAft>
        <a:buFont typeface="Arial" panose="020B0604020202020204" pitchFamily="34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3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0363" indent="5508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panose="020B0604020202020204" pitchFamily="34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8063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4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1888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anose="020B0604020202020204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9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3505597" y="1806790"/>
            <a:ext cx="5544616" cy="254655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r-FR" sz="3200" b="1" dirty="0" err="1" smtClean="0">
                <a:solidFill>
                  <a:schemeClr val="tx1"/>
                </a:solidFill>
              </a:rPr>
              <a:t>Shielding</a:t>
            </a:r>
            <a:r>
              <a:rPr lang="fr-FR" sz="3200" b="1" dirty="0" smtClean="0">
                <a:solidFill>
                  <a:schemeClr val="tx1"/>
                </a:solidFill>
              </a:rPr>
              <a:t> a neutron source : a tough job but possible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6433168" y="6597036"/>
            <a:ext cx="2632675" cy="217716"/>
          </a:xfrm>
        </p:spPr>
        <p:txBody>
          <a:bodyPr/>
          <a:lstStyle/>
          <a:p>
            <a:pPr algn="r"/>
            <a:r>
              <a:rPr lang="fr-FR" sz="800" dirty="0" smtClean="0"/>
              <a:t>ISNIE </a:t>
            </a:r>
            <a:r>
              <a:rPr lang="fr-FR" sz="800" dirty="0" err="1" smtClean="0"/>
              <a:t>Summer</a:t>
            </a:r>
            <a:r>
              <a:rPr lang="fr-FR" sz="800" dirty="0" smtClean="0"/>
              <a:t> </a:t>
            </a:r>
            <a:r>
              <a:rPr lang="fr-FR" sz="800" dirty="0" err="1" smtClean="0"/>
              <a:t>school</a:t>
            </a:r>
            <a:r>
              <a:rPr lang="fr-FR" sz="800" dirty="0" smtClean="0"/>
              <a:t> PSI, </a:t>
            </a:r>
            <a:r>
              <a:rPr lang="fr-FR" sz="800" dirty="0" err="1" smtClean="0"/>
              <a:t>ch</a:t>
            </a:r>
            <a:r>
              <a:rPr lang="fr-FR" sz="800" dirty="0" smtClean="0"/>
              <a:t> 20/9/2018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557594" y="4998134"/>
            <a:ext cx="40767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err="1" smtClean="0"/>
              <a:t>A.Menelle</a:t>
            </a:r>
            <a:endParaRPr lang="fr-FR" sz="2800" dirty="0" smtClean="0"/>
          </a:p>
          <a:p>
            <a:pPr algn="ctr"/>
            <a:r>
              <a:rPr lang="fr-FR" sz="2800" dirty="0" smtClean="0"/>
              <a:t>LLB CEA-CNRS Saclay</a:t>
            </a:r>
            <a:endParaRPr lang="fr-FR" sz="2800" dirty="0"/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52" y="16148"/>
            <a:ext cx="2196548" cy="144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14" y="75440"/>
            <a:ext cx="1505777" cy="13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7290" y="14990"/>
            <a:ext cx="6557438" cy="909637"/>
          </a:xfrm>
        </p:spPr>
        <p:txBody>
          <a:bodyPr/>
          <a:lstStyle/>
          <a:p>
            <a:r>
              <a:rPr lang="fr-FR" dirty="0" err="1" smtClean="0"/>
              <a:t>Shielding</a:t>
            </a:r>
            <a:r>
              <a:rPr lang="fr-FR" dirty="0" smtClean="0"/>
              <a:t> for detectors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698" y="1085669"/>
            <a:ext cx="7520550" cy="5703549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en-US" b="1" dirty="0" smtClean="0"/>
              <a:t>Long and time consuming efforts to decrease instrument background</a:t>
            </a:r>
          </a:p>
          <a:p>
            <a:pPr marL="360000" indent="-360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My targets :</a:t>
            </a:r>
          </a:p>
          <a:p>
            <a:pPr marL="0" indent="0"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source on, beam off : 10 times the electronic background</a:t>
            </a:r>
          </a:p>
          <a:p>
            <a:pPr marL="0" indent="0"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source </a:t>
            </a:r>
            <a:r>
              <a:rPr lang="en-US" sz="1800" dirty="0">
                <a:solidFill>
                  <a:schemeClr val="tx1"/>
                </a:solidFill>
              </a:rPr>
              <a:t>on, beam </a:t>
            </a:r>
            <a:r>
              <a:rPr lang="en-US" sz="1800" dirty="0" smtClean="0">
                <a:solidFill>
                  <a:schemeClr val="tx1"/>
                </a:solidFill>
              </a:rPr>
              <a:t>on 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 smtClean="0">
                <a:solidFill>
                  <a:schemeClr val="tx1"/>
                </a:solidFill>
              </a:rPr>
              <a:t>100 </a:t>
            </a:r>
            <a:r>
              <a:rPr lang="en-US" sz="1800" dirty="0">
                <a:solidFill>
                  <a:schemeClr val="tx1"/>
                </a:solidFill>
              </a:rPr>
              <a:t>times the electronic background </a:t>
            </a:r>
          </a:p>
          <a:p>
            <a:pPr marL="0" indent="0">
              <a:spcAft>
                <a:spcPts val="1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pPr marL="360000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Obtained by protection against outside neutrons : shielding of the cave and the </a:t>
            </a:r>
            <a:r>
              <a:rPr lang="en-US" sz="1800" dirty="0">
                <a:solidFill>
                  <a:schemeClr val="tx1"/>
                </a:solidFill>
              </a:rPr>
              <a:t>detector vessel </a:t>
            </a:r>
            <a:r>
              <a:rPr lang="en-US" sz="1800" dirty="0" smtClean="0">
                <a:solidFill>
                  <a:schemeClr val="tx1"/>
                </a:solidFill>
              </a:rPr>
              <a:t>with </a:t>
            </a:r>
            <a:r>
              <a:rPr lang="en-US" sz="1800" dirty="0">
                <a:solidFill>
                  <a:schemeClr val="tx1"/>
                </a:solidFill>
              </a:rPr>
              <a:t>neutron </a:t>
            </a:r>
            <a:r>
              <a:rPr lang="en-US" sz="1800" dirty="0" smtClean="0">
                <a:solidFill>
                  <a:schemeClr val="tx1"/>
                </a:solidFill>
              </a:rPr>
              <a:t>absorbers</a:t>
            </a:r>
          </a:p>
          <a:p>
            <a:pPr marL="360000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360000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Special attention for </a:t>
            </a:r>
            <a:r>
              <a:rPr lang="en-US" sz="1800" dirty="0">
                <a:solidFill>
                  <a:schemeClr val="tx1"/>
                </a:solidFill>
              </a:rPr>
              <a:t>fast </a:t>
            </a:r>
            <a:r>
              <a:rPr lang="en-US" sz="1800" dirty="0" smtClean="0">
                <a:solidFill>
                  <a:schemeClr val="tx1"/>
                </a:solidFill>
              </a:rPr>
              <a:t>neutrons : low efficiency of detection (&lt; 10</a:t>
            </a:r>
            <a:r>
              <a:rPr lang="en-US" sz="1800" baseline="30000" dirty="0" smtClean="0">
                <a:solidFill>
                  <a:schemeClr val="tx1"/>
                </a:solidFill>
              </a:rPr>
              <a:t>-6</a:t>
            </a:r>
            <a:r>
              <a:rPr lang="en-US" sz="1800" dirty="0" smtClean="0">
                <a:solidFill>
                  <a:schemeClr val="tx1"/>
                </a:solidFill>
              </a:rPr>
              <a:t> for 1 MeV fast neutrons) but always there.</a:t>
            </a:r>
          </a:p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288000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dirty="0" err="1" smtClean="0">
                <a:solidFill>
                  <a:schemeClr val="tx1"/>
                </a:solidFill>
              </a:rPr>
              <a:t>Thermalization</a:t>
            </a:r>
            <a:r>
              <a:rPr lang="en-US" sz="1800" dirty="0" smtClean="0">
                <a:solidFill>
                  <a:schemeClr val="tx1"/>
                </a:solidFill>
              </a:rPr>
              <a:t> with concrete or PEHD</a:t>
            </a:r>
          </a:p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288000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	Absorption with Cd of B</a:t>
            </a:r>
            <a:r>
              <a:rPr lang="en-US" sz="1800" baseline="-25000" dirty="0" smtClean="0">
                <a:solidFill>
                  <a:schemeClr val="tx1"/>
                </a:solidFill>
              </a:rPr>
              <a:t>4</a:t>
            </a:r>
            <a:r>
              <a:rPr lang="en-US" sz="1800" dirty="0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2880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Beware of the holes !!!</a:t>
            </a:r>
          </a:p>
          <a:p>
            <a:pPr marL="1592262" lvl="5" indent="0">
              <a:spcAft>
                <a:spcPts val="1200"/>
              </a:spcAft>
              <a:buNone/>
              <a:tabLst>
                <a:tab pos="288000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Think </a:t>
            </a:r>
            <a:r>
              <a:rPr lang="en-US" sz="1800" dirty="0">
                <a:solidFill>
                  <a:schemeClr val="tx1"/>
                </a:solidFill>
              </a:rPr>
              <a:t>if it is useful before </a:t>
            </a:r>
            <a:r>
              <a:rPr lang="en-US" sz="1800" dirty="0" smtClean="0"/>
              <a:t>thermalizing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7290" y="14990"/>
            <a:ext cx="6557438" cy="909637"/>
          </a:xfrm>
        </p:spPr>
        <p:txBody>
          <a:bodyPr/>
          <a:lstStyle/>
          <a:p>
            <a:r>
              <a:rPr lang="fr-FR" dirty="0" err="1" smtClean="0"/>
              <a:t>Shielding</a:t>
            </a:r>
            <a:r>
              <a:rPr lang="fr-FR" dirty="0" smtClean="0"/>
              <a:t> for </a:t>
            </a:r>
            <a:r>
              <a:rPr lang="fr-FR" dirty="0" err="1" smtClean="0"/>
              <a:t>fast</a:t>
            </a:r>
            <a:r>
              <a:rPr lang="fr-FR" dirty="0" smtClean="0"/>
              <a:t> neutron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698" y="1085670"/>
            <a:ext cx="7031306" cy="2774232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en-US" b="1" dirty="0" smtClean="0"/>
              <a:t>Not to do !</a:t>
            </a:r>
          </a:p>
          <a:p>
            <a:pPr marL="360000" indent="-360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Fast neutrons present between guides 4 and 5</a:t>
            </a:r>
          </a:p>
          <a:p>
            <a:pPr marL="360000" indent="-360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You think that neutrons comes from the reactor</a:t>
            </a:r>
          </a:p>
          <a:p>
            <a:pPr marL="360000" indent="-360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Install a wall of PEHD / B4C to thermalized and absorb them</a:t>
            </a:r>
          </a:p>
          <a:p>
            <a:pPr marL="360000" indent="-360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360000" indent="-360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No change !!!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05" y="3431630"/>
            <a:ext cx="1254992" cy="16741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47" y="3431630"/>
            <a:ext cx="2399119" cy="31877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98" y="5318620"/>
            <a:ext cx="1590898" cy="98908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26272" y="3933625"/>
            <a:ext cx="1815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Neutron dose</a:t>
            </a:r>
          </a:p>
          <a:p>
            <a:r>
              <a:rPr lang="fr-FR" sz="1400" dirty="0" err="1"/>
              <a:t>b</a:t>
            </a:r>
            <a:r>
              <a:rPr lang="fr-FR" sz="1400" dirty="0" err="1" smtClean="0"/>
              <a:t>efore</a:t>
            </a:r>
            <a:r>
              <a:rPr lang="fr-FR" sz="1400" dirty="0" smtClean="0"/>
              <a:t> </a:t>
            </a:r>
            <a:r>
              <a:rPr lang="fr-FR" sz="1400" dirty="0" err="1" smtClean="0"/>
              <a:t>adding</a:t>
            </a:r>
            <a:r>
              <a:rPr lang="fr-FR" sz="1400" dirty="0" smtClean="0"/>
              <a:t> a </a:t>
            </a:r>
            <a:r>
              <a:rPr lang="fr-FR" sz="1400" dirty="0" err="1" smtClean="0"/>
              <a:t>wall</a:t>
            </a:r>
            <a:endParaRPr lang="fr-FR" sz="1400" dirty="0" smtClean="0"/>
          </a:p>
          <a:p>
            <a:endParaRPr lang="fr-FR" sz="1400" dirty="0"/>
          </a:p>
          <a:p>
            <a:r>
              <a:rPr lang="fr-FR" sz="1400" dirty="0" smtClean="0"/>
              <a:t>4 </a:t>
            </a:r>
            <a:r>
              <a:rPr lang="fr-FR" sz="1400" dirty="0" err="1" smtClean="0">
                <a:latin typeface="Symbol" panose="05050102010706020507" pitchFamily="18" charset="2"/>
              </a:rPr>
              <a:t>m</a:t>
            </a:r>
            <a:r>
              <a:rPr lang="fr-FR" sz="1400" dirty="0" err="1" smtClean="0"/>
              <a:t>Sv</a:t>
            </a:r>
            <a:r>
              <a:rPr lang="fr-FR" sz="1400" dirty="0" smtClean="0"/>
              <a:t>/h </a:t>
            </a:r>
            <a:r>
              <a:rPr lang="fr-FR" sz="1400" dirty="0" err="1" smtClean="0"/>
              <a:t>fast</a:t>
            </a:r>
            <a:endParaRPr lang="fr-FR" sz="1400" dirty="0" smtClean="0"/>
          </a:p>
          <a:p>
            <a:r>
              <a:rPr lang="fr-FR" sz="1400" dirty="0"/>
              <a:t>4 </a:t>
            </a:r>
            <a:r>
              <a:rPr lang="fr-FR" sz="1400" dirty="0" err="1">
                <a:latin typeface="Symbol" panose="05050102010706020507" pitchFamily="18" charset="2"/>
              </a:rPr>
              <a:t>m</a:t>
            </a:r>
            <a:r>
              <a:rPr lang="fr-FR" sz="1400" dirty="0" err="1"/>
              <a:t>Sv</a:t>
            </a:r>
            <a:r>
              <a:rPr lang="fr-FR" sz="1400" dirty="0"/>
              <a:t>/h </a:t>
            </a:r>
            <a:r>
              <a:rPr lang="fr-FR" sz="1400" dirty="0" smtClean="0"/>
              <a:t>thermal</a:t>
            </a:r>
            <a:endParaRPr lang="fr-FR" sz="1400" dirty="0"/>
          </a:p>
          <a:p>
            <a:endParaRPr lang="fr-FR" sz="14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6801006" y="3933625"/>
            <a:ext cx="1585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Neutron dose</a:t>
            </a:r>
          </a:p>
          <a:p>
            <a:r>
              <a:rPr lang="fr-FR" sz="1400" dirty="0" err="1"/>
              <a:t>w</a:t>
            </a:r>
            <a:r>
              <a:rPr lang="fr-FR" sz="1400" dirty="0" err="1" smtClean="0"/>
              <a:t>ith</a:t>
            </a:r>
            <a:r>
              <a:rPr lang="fr-FR" sz="1400" dirty="0" smtClean="0"/>
              <a:t> the </a:t>
            </a:r>
            <a:r>
              <a:rPr lang="fr-FR" sz="1400" dirty="0" err="1" smtClean="0"/>
              <a:t>wall</a:t>
            </a:r>
            <a:endParaRPr lang="fr-FR" sz="1400" dirty="0" smtClean="0"/>
          </a:p>
          <a:p>
            <a:endParaRPr lang="fr-FR" sz="1400" dirty="0"/>
          </a:p>
          <a:p>
            <a:r>
              <a:rPr lang="fr-FR" sz="1400" dirty="0" smtClean="0"/>
              <a:t>4 </a:t>
            </a:r>
            <a:r>
              <a:rPr lang="fr-FR" sz="1400" dirty="0" err="1" smtClean="0">
                <a:latin typeface="Symbol" panose="05050102010706020507" pitchFamily="18" charset="2"/>
              </a:rPr>
              <a:t>m</a:t>
            </a:r>
            <a:r>
              <a:rPr lang="fr-FR" sz="1400" dirty="0" err="1" smtClean="0"/>
              <a:t>Sv</a:t>
            </a:r>
            <a:r>
              <a:rPr lang="fr-FR" sz="1400" dirty="0" smtClean="0"/>
              <a:t>/h </a:t>
            </a:r>
            <a:r>
              <a:rPr lang="fr-FR" sz="1400" dirty="0" err="1" smtClean="0"/>
              <a:t>fast</a:t>
            </a:r>
            <a:endParaRPr lang="fr-FR" sz="1400" dirty="0" smtClean="0"/>
          </a:p>
          <a:p>
            <a:r>
              <a:rPr lang="fr-FR" sz="1400" dirty="0"/>
              <a:t>4 </a:t>
            </a:r>
            <a:r>
              <a:rPr lang="fr-FR" sz="1400" dirty="0" err="1">
                <a:latin typeface="Symbol" panose="05050102010706020507" pitchFamily="18" charset="2"/>
              </a:rPr>
              <a:t>m</a:t>
            </a:r>
            <a:r>
              <a:rPr lang="fr-FR" sz="1400" dirty="0" err="1"/>
              <a:t>Sv</a:t>
            </a:r>
            <a:r>
              <a:rPr lang="fr-FR" sz="1400" dirty="0"/>
              <a:t>/h </a:t>
            </a:r>
            <a:r>
              <a:rPr lang="fr-FR" sz="1400" dirty="0" smtClean="0"/>
              <a:t>thermal</a:t>
            </a:r>
            <a:endParaRPr lang="fr-FR" sz="1400" dirty="0"/>
          </a:p>
          <a:p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8650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7290" y="14990"/>
            <a:ext cx="6557438" cy="909637"/>
          </a:xfrm>
        </p:spPr>
        <p:txBody>
          <a:bodyPr/>
          <a:lstStyle/>
          <a:p>
            <a:r>
              <a:rPr lang="fr-FR" dirty="0" err="1" smtClean="0"/>
              <a:t>Shielding</a:t>
            </a:r>
            <a:r>
              <a:rPr lang="fr-FR" dirty="0" smtClean="0"/>
              <a:t> for </a:t>
            </a:r>
            <a:r>
              <a:rPr lang="fr-FR" dirty="0" err="1" smtClean="0"/>
              <a:t>fast</a:t>
            </a:r>
            <a:r>
              <a:rPr lang="fr-FR" dirty="0" smtClean="0"/>
              <a:t> neutron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9541" y="1276280"/>
            <a:ext cx="5156701" cy="931820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en-US" b="1" dirty="0"/>
              <a:t>T</a:t>
            </a:r>
            <a:r>
              <a:rPr lang="en-US" b="1" dirty="0" smtClean="0"/>
              <a:t>o do !</a:t>
            </a:r>
          </a:p>
          <a:p>
            <a:pPr marL="0" indent="0">
              <a:spcAft>
                <a:spcPts val="1200"/>
              </a:spcAft>
            </a:pPr>
            <a:r>
              <a:rPr lang="en-US" b="1" dirty="0" smtClean="0"/>
              <a:t>Put absorber (concrete) everywhere !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57" y="2415389"/>
            <a:ext cx="2953820" cy="22213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4892" r="14859" b="7277"/>
          <a:stretch/>
        </p:blipFill>
        <p:spPr>
          <a:xfrm>
            <a:off x="2747767" y="3812080"/>
            <a:ext cx="3153594" cy="20638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27" y="4291938"/>
            <a:ext cx="3209404" cy="24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7290" y="14990"/>
            <a:ext cx="6557438" cy="909637"/>
          </a:xfrm>
        </p:spPr>
        <p:txBody>
          <a:bodyPr/>
          <a:lstStyle/>
          <a:p>
            <a:r>
              <a:rPr lang="fr-FR" dirty="0" err="1" smtClean="0"/>
              <a:t>Shielding</a:t>
            </a:r>
            <a:r>
              <a:rPr lang="fr-FR" dirty="0" smtClean="0"/>
              <a:t> for detectors : Theory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948" y="1358645"/>
            <a:ext cx="7520550" cy="1390494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en-US" b="1" dirty="0" smtClean="0"/>
              <a:t>Absorbs neutrons coming from outside </a:t>
            </a:r>
          </a:p>
          <a:p>
            <a:pPr marL="360000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Cover </a:t>
            </a:r>
            <a:r>
              <a:rPr lang="en-US" sz="1800" dirty="0">
                <a:solidFill>
                  <a:schemeClr val="tx1"/>
                </a:solidFill>
              </a:rPr>
              <a:t>the detector vessel and sample vessel with neutron absorbers</a:t>
            </a:r>
          </a:p>
          <a:p>
            <a:pPr marL="360000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Add PEHD outside if </a:t>
            </a:r>
            <a:r>
              <a:rPr lang="en-US" sz="1800" b="1" i="1" dirty="0" smtClean="0">
                <a:solidFill>
                  <a:schemeClr val="tx1"/>
                </a:solidFill>
              </a:rPr>
              <a:t>too much* </a:t>
            </a:r>
            <a:r>
              <a:rPr lang="en-US" sz="1800" dirty="0" smtClean="0">
                <a:solidFill>
                  <a:schemeClr val="tx1"/>
                </a:solidFill>
              </a:rPr>
              <a:t>fast neutrons around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80853" y="4589833"/>
            <a:ext cx="7520550" cy="170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2338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0363" indent="5508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panose="020B0604020202020204" pitchFamily="34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8063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1888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anose="020B0604020202020204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b="1" dirty="0" smtClean="0"/>
              <a:t>Detectors must see only the sample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60000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Use collimators in front of the detector (fixed or moving) : </a:t>
            </a:r>
            <a:r>
              <a:rPr lang="en-US" sz="1800" dirty="0" err="1" smtClean="0">
                <a:solidFill>
                  <a:schemeClr val="tx1"/>
                </a:solidFill>
              </a:rPr>
              <a:t>Gd</a:t>
            </a:r>
            <a:r>
              <a:rPr lang="en-US" sz="1800" dirty="0" smtClean="0">
                <a:solidFill>
                  <a:schemeClr val="tx1"/>
                </a:solidFill>
              </a:rPr>
              <a:t>, Cd, B</a:t>
            </a:r>
          </a:p>
          <a:p>
            <a:pPr marL="360000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Put nothing except sample in the neutron beam (windows create neutron scattering)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7748" y="3023154"/>
            <a:ext cx="871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* : </a:t>
            </a:r>
            <a:r>
              <a:rPr lang="fr-FR" b="1" i="1" dirty="0" err="1" smtClean="0"/>
              <a:t>too</a:t>
            </a:r>
            <a:r>
              <a:rPr lang="fr-FR" b="1" i="1" dirty="0" smtClean="0"/>
              <a:t> </a:t>
            </a:r>
            <a:r>
              <a:rPr lang="fr-FR" b="1" i="1" dirty="0" err="1" smtClean="0"/>
              <a:t>much</a:t>
            </a:r>
            <a:r>
              <a:rPr lang="fr-FR" b="1" i="1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the </a:t>
            </a:r>
            <a:r>
              <a:rPr lang="fr-FR" dirty="0" err="1" smtClean="0"/>
              <a:t>spectrometer</a:t>
            </a:r>
            <a:r>
              <a:rPr lang="fr-FR" dirty="0" smtClean="0"/>
              <a:t>. In Orphée, high </a:t>
            </a:r>
            <a:r>
              <a:rPr lang="fr-FR" dirty="0" err="1" smtClean="0"/>
              <a:t>fast</a:t>
            </a:r>
            <a:r>
              <a:rPr lang="fr-FR" dirty="0" smtClean="0"/>
              <a:t> neutron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betwwen</a:t>
            </a:r>
            <a:r>
              <a:rPr lang="fr-FR" dirty="0" smtClean="0"/>
              <a:t> G4 and G5 (2.5 </a:t>
            </a:r>
            <a:r>
              <a:rPr lang="fr-FR" dirty="0" err="1" smtClean="0">
                <a:latin typeface="Symbol" panose="05050102010706020507" pitchFamily="18" charset="2"/>
              </a:rPr>
              <a:t>m</a:t>
            </a:r>
            <a:r>
              <a:rPr lang="fr-FR" dirty="0" err="1" smtClean="0"/>
              <a:t>Sv</a:t>
            </a:r>
            <a:r>
              <a:rPr lang="fr-FR" dirty="0" smtClean="0"/>
              <a:t>/h). Pb for </a:t>
            </a:r>
            <a:r>
              <a:rPr lang="fr-FR" dirty="0" err="1" smtClean="0"/>
              <a:t>reflectometer</a:t>
            </a:r>
            <a:r>
              <a:rPr lang="fr-FR" dirty="0" smtClean="0"/>
              <a:t>, not for </a:t>
            </a:r>
            <a:r>
              <a:rPr lang="fr-FR" dirty="0" err="1" smtClean="0"/>
              <a:t>powder</a:t>
            </a:r>
            <a:r>
              <a:rPr lang="fr-FR" dirty="0" smtClean="0"/>
              <a:t> </a:t>
            </a:r>
            <a:r>
              <a:rPr lang="fr-FR" dirty="0" err="1" smtClean="0"/>
              <a:t>diffractometer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6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7290" y="14990"/>
            <a:ext cx="6557438" cy="909637"/>
          </a:xfrm>
        </p:spPr>
        <p:txBody>
          <a:bodyPr/>
          <a:lstStyle/>
          <a:p>
            <a:r>
              <a:rPr lang="fr-FR" dirty="0" smtClean="0"/>
              <a:t>Radial </a:t>
            </a:r>
            <a:r>
              <a:rPr lang="fr-FR" dirty="0" err="1" smtClean="0"/>
              <a:t>Collimators</a:t>
            </a:r>
            <a:r>
              <a:rPr lang="fr-FR" dirty="0" smtClean="0"/>
              <a:t> and </a:t>
            </a:r>
            <a:r>
              <a:rPr lang="fr-FR" dirty="0" err="1" smtClean="0"/>
              <a:t>beam</a:t>
            </a:r>
            <a:r>
              <a:rPr lang="fr-FR" dirty="0" smtClean="0"/>
              <a:t> setup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090712"/>
            <a:ext cx="3316684" cy="30582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56" y="4448174"/>
            <a:ext cx="3051188" cy="22860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4315039"/>
            <a:ext cx="2863974" cy="24191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247775" y="4176539"/>
            <a:ext cx="173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5C1 </a:t>
            </a:r>
            <a:r>
              <a:rPr lang="fr-FR" sz="1200" dirty="0" err="1"/>
              <a:t>c</a:t>
            </a:r>
            <a:r>
              <a:rPr lang="fr-FR" sz="1200" dirty="0" err="1" smtClean="0"/>
              <a:t>ollimator</a:t>
            </a:r>
            <a:endParaRPr lang="fr-FR" sz="1200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573244" y="5495925"/>
            <a:ext cx="2294156" cy="95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635563" y="1950418"/>
            <a:ext cx="1733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Shield</a:t>
            </a:r>
            <a:r>
              <a:rPr lang="fr-FR" sz="1200" dirty="0" smtClean="0"/>
              <a:t> flight tank </a:t>
            </a:r>
            <a:r>
              <a:rPr lang="fr-FR" sz="1200" dirty="0" err="1" smtClean="0"/>
              <a:t>with</a:t>
            </a:r>
            <a:r>
              <a:rPr lang="fr-FR" sz="1200" dirty="0" smtClean="0"/>
              <a:t> neutron absorber</a:t>
            </a:r>
          </a:p>
          <a:p>
            <a:endParaRPr lang="fr-FR" sz="1200" dirty="0"/>
          </a:p>
          <a:p>
            <a:r>
              <a:rPr lang="fr-FR" sz="1200" dirty="0" err="1" smtClean="0"/>
              <a:t>Avoid</a:t>
            </a:r>
            <a:r>
              <a:rPr lang="fr-FR" sz="1200" dirty="0" smtClean="0"/>
              <a:t> </a:t>
            </a:r>
            <a:r>
              <a:rPr lang="fr-FR" sz="1200" dirty="0" err="1" smtClean="0"/>
              <a:t>anything</a:t>
            </a:r>
            <a:r>
              <a:rPr lang="fr-FR" sz="1200" dirty="0" smtClean="0"/>
              <a:t> in the </a:t>
            </a:r>
            <a:r>
              <a:rPr lang="fr-FR" sz="1200" dirty="0" err="1" smtClean="0"/>
              <a:t>beam</a:t>
            </a:r>
            <a:r>
              <a:rPr lang="fr-FR" sz="1200" dirty="0" smtClean="0"/>
              <a:t> in </a:t>
            </a:r>
            <a:r>
              <a:rPr lang="fr-FR" sz="1200" dirty="0" err="1" smtClean="0"/>
              <a:t>view</a:t>
            </a:r>
            <a:r>
              <a:rPr lang="fr-FR" sz="1200" dirty="0" smtClean="0"/>
              <a:t> of detectors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413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7290" y="14990"/>
            <a:ext cx="6557438" cy="909637"/>
          </a:xfrm>
        </p:spPr>
        <p:txBody>
          <a:bodyPr/>
          <a:lstStyle/>
          <a:p>
            <a:r>
              <a:rPr lang="fr-FR" dirty="0" err="1" smtClean="0"/>
              <a:t>Shielding</a:t>
            </a:r>
            <a:r>
              <a:rPr lang="fr-FR" dirty="0" smtClean="0"/>
              <a:t> for detectors :</a:t>
            </a:r>
            <a:r>
              <a:rPr lang="fr-FR" dirty="0" err="1" smtClean="0"/>
              <a:t>optimization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698" y="1085670"/>
            <a:ext cx="1728733" cy="442014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en-US" b="1" dirty="0" smtClean="0"/>
              <a:t>A long work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04" y="1527684"/>
            <a:ext cx="3548180" cy="52430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280" y="1527684"/>
            <a:ext cx="3548180" cy="524301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041127" y="1252022"/>
            <a:ext cx="346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Counts</a:t>
            </a:r>
            <a:r>
              <a:rPr lang="fr-FR" sz="1200" dirty="0" smtClean="0"/>
              <a:t>/</a:t>
            </a:r>
            <a:r>
              <a:rPr lang="fr-FR" sz="1200" dirty="0" err="1" smtClean="0"/>
              <a:t>hour</a:t>
            </a:r>
            <a:r>
              <a:rPr lang="fr-FR" sz="1200" dirty="0" smtClean="0"/>
              <a:t>/ time </a:t>
            </a:r>
            <a:r>
              <a:rPr lang="fr-FR" sz="1200" dirty="0" err="1" smtClean="0"/>
              <a:t>channel</a:t>
            </a:r>
            <a:r>
              <a:rPr lang="fr-FR" sz="1200" dirty="0" smtClean="0"/>
              <a:t> on a </a:t>
            </a:r>
            <a:r>
              <a:rPr lang="fr-FR" sz="1200" dirty="0" err="1" smtClean="0"/>
              <a:t>reflectometer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7697460" y="6420871"/>
            <a:ext cx="1636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/>
              <a:t>Beam</a:t>
            </a:r>
            <a:r>
              <a:rPr lang="fr-FR" sz="1100" dirty="0" smtClean="0"/>
              <a:t> on </a:t>
            </a:r>
            <a:r>
              <a:rPr lang="fr-FR" sz="1100" dirty="0" err="1" smtClean="0"/>
              <a:t>with</a:t>
            </a:r>
            <a:r>
              <a:rPr lang="fr-FR" sz="1100" dirty="0" smtClean="0"/>
              <a:t> </a:t>
            </a:r>
            <a:r>
              <a:rPr lang="fr-FR" sz="1100" dirty="0" err="1" smtClean="0"/>
              <a:t>sample</a:t>
            </a:r>
            <a:endParaRPr lang="fr-FR" sz="11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980682" y="3613440"/>
            <a:ext cx="8639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/>
              <a:t>Beam</a:t>
            </a:r>
            <a:r>
              <a:rPr lang="fr-FR" sz="1100" dirty="0" smtClean="0"/>
              <a:t> off</a:t>
            </a:r>
          </a:p>
          <a:p>
            <a:r>
              <a:rPr lang="fr-FR" sz="1100" dirty="0" err="1" smtClean="0"/>
              <a:t>Different</a:t>
            </a:r>
            <a:endParaRPr lang="fr-FR" sz="1100" dirty="0" smtClean="0"/>
          </a:p>
          <a:p>
            <a:r>
              <a:rPr lang="fr-FR" sz="1100" dirty="0" smtClean="0"/>
              <a:t>conditions</a:t>
            </a:r>
            <a:endParaRPr lang="fr-FR" sz="11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764308" y="1718050"/>
            <a:ext cx="1250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Source off</a:t>
            </a:r>
          </a:p>
          <a:p>
            <a:r>
              <a:rPr lang="fr-FR" sz="1100" dirty="0" err="1" smtClean="0"/>
              <a:t>Electronic</a:t>
            </a:r>
            <a:r>
              <a:rPr lang="fr-FR" sz="1100" dirty="0" smtClean="0"/>
              <a:t> noise</a:t>
            </a:r>
            <a:endParaRPr lang="fr-FR" sz="1100" dirty="0"/>
          </a:p>
        </p:txBody>
      </p:sp>
      <p:sp>
        <p:nvSpPr>
          <p:cNvPr id="15" name="Parenthèse fermante 14"/>
          <p:cNvSpPr/>
          <p:nvPr/>
        </p:nvSpPr>
        <p:spPr>
          <a:xfrm>
            <a:off x="7824998" y="2314322"/>
            <a:ext cx="209730" cy="402174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8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4117" y="-160274"/>
            <a:ext cx="5694235" cy="1296988"/>
          </a:xfrm>
          <a:ln/>
        </p:spPr>
        <p:txBody>
          <a:bodyPr anchor="ctr"/>
          <a:lstStyle/>
          <a:p>
            <a:r>
              <a:rPr lang="fr-FR" altLang="fr-FR" sz="2800" dirty="0" err="1" smtClean="0"/>
              <a:t>What</a:t>
            </a:r>
            <a:r>
              <a:rPr lang="fr-FR" altLang="fr-FR" sz="2800" dirty="0" smtClean="0"/>
              <a:t> to use and </a:t>
            </a:r>
            <a:r>
              <a:rPr lang="fr-FR" altLang="fr-FR" sz="2800" dirty="0" err="1" smtClean="0"/>
              <a:t>where</a:t>
            </a:r>
            <a:r>
              <a:rPr lang="fr-FR" altLang="fr-FR" sz="2800" dirty="0" smtClean="0"/>
              <a:t> ?</a:t>
            </a:r>
            <a:endParaRPr lang="fr-FR" altLang="fr-FR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1484313"/>
            <a:ext cx="6335713" cy="2736850"/>
          </a:xfrm>
        </p:spPr>
        <p:txBody>
          <a:bodyPr/>
          <a:lstStyle/>
          <a:p>
            <a:pPr algn="l">
              <a:lnSpc>
                <a:spcPct val="80000"/>
              </a:lnSpc>
            </a:pPr>
            <a:endParaRPr lang="fr-FR" altLang="fr-FR" sz="2800" dirty="0"/>
          </a:p>
          <a:p>
            <a:pPr algn="l">
              <a:lnSpc>
                <a:spcPct val="80000"/>
              </a:lnSpc>
            </a:pPr>
            <a:r>
              <a:rPr lang="fr-FR" altLang="fr-FR" sz="2800" dirty="0" err="1" smtClean="0"/>
              <a:t>Materials</a:t>
            </a:r>
            <a:r>
              <a:rPr lang="fr-FR" altLang="fr-FR" sz="2800" dirty="0" smtClean="0"/>
              <a:t> for </a:t>
            </a:r>
            <a:r>
              <a:rPr lang="fr-FR" altLang="fr-FR" sz="2800" dirty="0" err="1" smtClean="0"/>
              <a:t>spectrometers</a:t>
            </a:r>
            <a:endParaRPr lang="fr-FR" altLang="fr-FR" sz="2800" dirty="0"/>
          </a:p>
          <a:p>
            <a:pPr algn="l">
              <a:lnSpc>
                <a:spcPct val="80000"/>
              </a:lnSpc>
            </a:pPr>
            <a:endParaRPr lang="fr-FR" altLang="fr-FR" sz="2800" dirty="0"/>
          </a:p>
          <a:p>
            <a:pPr algn="l">
              <a:lnSpc>
                <a:spcPct val="80000"/>
              </a:lnSpc>
            </a:pPr>
            <a:r>
              <a:rPr lang="fr-FR" altLang="fr-FR" sz="2800" dirty="0" err="1" smtClean="0"/>
              <a:t>Materials</a:t>
            </a:r>
            <a:r>
              <a:rPr lang="fr-FR" altLang="fr-FR" sz="2800" dirty="0" smtClean="0"/>
              <a:t> for </a:t>
            </a:r>
            <a:r>
              <a:rPr lang="fr-FR" altLang="fr-FR" sz="2800" dirty="0" err="1" smtClean="0"/>
              <a:t>shieldings</a:t>
            </a:r>
            <a:endParaRPr lang="fr-FR" altLang="fr-FR" sz="2800" dirty="0"/>
          </a:p>
          <a:p>
            <a:pPr algn="l">
              <a:lnSpc>
                <a:spcPct val="80000"/>
              </a:lnSpc>
            </a:pPr>
            <a:endParaRPr lang="fr-FR" altLang="fr-FR" sz="2800" dirty="0"/>
          </a:p>
          <a:p>
            <a:pPr algn="l">
              <a:lnSpc>
                <a:spcPct val="80000"/>
              </a:lnSpc>
            </a:pPr>
            <a:r>
              <a:rPr lang="fr-FR" altLang="fr-FR" sz="2800" dirty="0" err="1" smtClean="0"/>
              <a:t>Special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materials</a:t>
            </a:r>
            <a:endParaRPr lang="fr-FR" altLang="fr-FR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8"/>
          <a:stretch/>
        </p:blipFill>
        <p:spPr bwMode="auto">
          <a:xfrm>
            <a:off x="6297613" y="1484313"/>
            <a:ext cx="2595562" cy="237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52913"/>
            <a:ext cx="871378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4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2967" y="127159"/>
            <a:ext cx="5394515" cy="792162"/>
          </a:xfrm>
          <a:ln/>
        </p:spPr>
        <p:txBody>
          <a:bodyPr/>
          <a:lstStyle/>
          <a:p>
            <a:r>
              <a:rPr lang="fr-FR" altLang="fr-FR" dirty="0" smtClean="0"/>
              <a:t>Basic </a:t>
            </a:r>
            <a:r>
              <a:rPr lang="fr-FR" altLang="fr-FR" dirty="0" err="1" smtClean="0"/>
              <a:t>formulae</a:t>
            </a:r>
            <a:endParaRPr lang="fr-FR" altLang="fr-FR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5256212" cy="431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000" dirty="0"/>
              <a:t>Transmission </a:t>
            </a:r>
            <a:r>
              <a:rPr lang="fr-FR" altLang="fr-FR" sz="2000" dirty="0" err="1" smtClean="0"/>
              <a:t>through</a:t>
            </a:r>
            <a:r>
              <a:rPr lang="fr-FR" altLang="fr-FR" sz="2000" dirty="0" smtClean="0"/>
              <a:t> a </a:t>
            </a:r>
            <a:r>
              <a:rPr lang="fr-FR" altLang="fr-FR" sz="2000" dirty="0" err="1" smtClean="0"/>
              <a:t>thickness</a:t>
            </a:r>
            <a:r>
              <a:rPr lang="fr-FR" altLang="fr-FR" sz="2000" dirty="0" smtClean="0"/>
              <a:t> x </a:t>
            </a:r>
            <a:r>
              <a:rPr lang="fr-FR" altLang="fr-FR" sz="2000" dirty="0"/>
              <a:t>:</a:t>
            </a:r>
          </a:p>
        </p:txBody>
      </p:sp>
      <p:grpSp>
        <p:nvGrpSpPr>
          <p:cNvPr id="67596" name="Group 12"/>
          <p:cNvGrpSpPr>
            <a:grpSpLocks/>
          </p:cNvGrpSpPr>
          <p:nvPr/>
        </p:nvGrpSpPr>
        <p:grpSpPr bwMode="auto">
          <a:xfrm>
            <a:off x="6011863" y="1157288"/>
            <a:ext cx="2155825" cy="1624012"/>
            <a:chOff x="3061" y="1171"/>
            <a:chExt cx="1271" cy="1080"/>
          </a:xfrm>
        </p:grpSpPr>
        <p:sp>
          <p:nvSpPr>
            <p:cNvPr id="67588" name="Rectangle 4"/>
            <p:cNvSpPr>
              <a:spLocks noChangeArrowheads="1"/>
            </p:cNvSpPr>
            <p:nvPr/>
          </p:nvSpPr>
          <p:spPr bwMode="auto">
            <a:xfrm>
              <a:off x="3606" y="1207"/>
              <a:ext cx="227" cy="10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589" name="AutoShape 5"/>
            <p:cNvSpPr>
              <a:spLocks noChangeArrowheads="1"/>
            </p:cNvSpPr>
            <p:nvPr/>
          </p:nvSpPr>
          <p:spPr bwMode="auto">
            <a:xfrm>
              <a:off x="3061" y="1502"/>
              <a:ext cx="454" cy="45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590" name="AutoShape 6"/>
            <p:cNvSpPr>
              <a:spLocks noChangeArrowheads="1"/>
            </p:cNvSpPr>
            <p:nvPr/>
          </p:nvSpPr>
          <p:spPr bwMode="auto">
            <a:xfrm>
              <a:off x="3878" y="1683"/>
              <a:ext cx="454" cy="91"/>
            </a:xfrm>
            <a:prstGeom prst="rightArrow">
              <a:avLst>
                <a:gd name="adj1" fmla="val 11009"/>
                <a:gd name="adj2" fmla="val 12417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591" name="Line 7"/>
            <p:cNvSpPr>
              <a:spLocks noChangeShapeType="1"/>
            </p:cNvSpPr>
            <p:nvPr/>
          </p:nvSpPr>
          <p:spPr bwMode="auto">
            <a:xfrm>
              <a:off x="3606" y="1389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592" name="Text Box 8"/>
            <p:cNvSpPr txBox="1">
              <a:spLocks noChangeArrowheads="1"/>
            </p:cNvSpPr>
            <p:nvPr/>
          </p:nvSpPr>
          <p:spPr bwMode="auto">
            <a:xfrm>
              <a:off x="3624" y="1171"/>
              <a:ext cx="272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i="1"/>
                <a:t>x</a:t>
              </a:r>
            </a:p>
          </p:txBody>
        </p:sp>
        <p:pic>
          <p:nvPicPr>
            <p:cNvPr id="6759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79"/>
              <a:ext cx="363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7598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60475" y="1412875"/>
          <a:ext cx="20161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4" imgW="520560" imgH="203040" progId="Equation.3">
                  <p:embed/>
                </p:oleObj>
              </mc:Choice>
              <mc:Fallback>
                <p:oleObj name="Equation" r:id="rId4" imgW="520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1412875"/>
                        <a:ext cx="20161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323851" y="2093913"/>
            <a:ext cx="4284726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i="1" dirty="0"/>
              <a:t>t</a:t>
            </a:r>
            <a:r>
              <a:rPr lang="fr-FR" altLang="fr-FR" dirty="0"/>
              <a:t> : transmission (absorption </a:t>
            </a:r>
            <a:r>
              <a:rPr lang="fr-FR" altLang="fr-FR" dirty="0" smtClean="0"/>
              <a:t>a = </a:t>
            </a:r>
            <a:r>
              <a:rPr lang="fr-FR" altLang="fr-FR" dirty="0"/>
              <a:t>1-</a:t>
            </a:r>
            <a:r>
              <a:rPr lang="fr-FR" altLang="fr-FR" i="1" dirty="0"/>
              <a:t>t</a:t>
            </a:r>
            <a:r>
              <a:rPr lang="fr-FR" altLang="fr-FR" dirty="0"/>
              <a:t> )</a:t>
            </a:r>
          </a:p>
          <a:p>
            <a:r>
              <a:rPr lang="fr-FR" altLang="fr-FR" dirty="0">
                <a:sym typeface="Symbol" panose="05050102010706020507" pitchFamily="18" charset="2"/>
              </a:rPr>
              <a:t></a:t>
            </a:r>
            <a:r>
              <a:rPr lang="fr-FR" altLang="fr-FR" dirty="0"/>
              <a:t> : </a:t>
            </a:r>
            <a:r>
              <a:rPr lang="fr-FR" altLang="fr-FR" dirty="0" smtClean="0"/>
              <a:t>cross section</a:t>
            </a:r>
            <a:endParaRPr lang="fr-FR" altLang="fr-FR" dirty="0"/>
          </a:p>
          <a:p>
            <a:r>
              <a:rPr lang="fr-FR" altLang="fr-FR" dirty="0">
                <a:sym typeface="Symbol" panose="05050102010706020507" pitchFamily="18" charset="2"/>
              </a:rPr>
              <a:t></a:t>
            </a:r>
            <a:r>
              <a:rPr lang="fr-FR" altLang="fr-FR" dirty="0"/>
              <a:t> : </a:t>
            </a:r>
            <a:r>
              <a:rPr lang="fr-FR" altLang="fr-FR" dirty="0" err="1" smtClean="0"/>
              <a:t>density</a:t>
            </a:r>
            <a:endParaRPr lang="fr-FR" altLang="fr-FR" dirty="0"/>
          </a:p>
          <a:p>
            <a:r>
              <a:rPr lang="fr-FR" altLang="fr-FR" i="1" dirty="0"/>
              <a:t>x</a:t>
            </a:r>
            <a:r>
              <a:rPr lang="fr-FR" altLang="fr-FR" dirty="0"/>
              <a:t> : </a:t>
            </a:r>
            <a:r>
              <a:rPr lang="fr-FR" altLang="fr-FR" dirty="0" err="1" smtClean="0"/>
              <a:t>thickness</a:t>
            </a:r>
            <a:endParaRPr lang="fr-FR" altLang="fr-FR" dirty="0"/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4859338" y="3141663"/>
            <a:ext cx="3816350" cy="33988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r>
              <a:rPr lang="fr-FR" altLang="fr-FR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solids</a:t>
            </a:r>
            <a:r>
              <a:rPr lang="fr-FR" altLang="fr-FR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spcBef>
                <a:spcPct val="50000"/>
              </a:spcBef>
            </a:pPr>
            <a:endParaRPr lang="fr-FR" altLang="fr-FR" dirty="0"/>
          </a:p>
          <a:p>
            <a:pPr>
              <a:spcBef>
                <a:spcPct val="50000"/>
              </a:spcBef>
            </a:pPr>
            <a:endParaRPr lang="fr-FR" altLang="fr-FR" dirty="0"/>
          </a:p>
          <a:p>
            <a:r>
              <a:rPr lang="fr-FR" altLang="fr-FR" dirty="0">
                <a:sym typeface="Symbol" panose="05050102010706020507" pitchFamily="18" charset="2"/>
              </a:rPr>
              <a:t></a:t>
            </a:r>
            <a:r>
              <a:rPr lang="fr-FR" altLang="fr-FR" dirty="0"/>
              <a:t> : </a:t>
            </a:r>
            <a:r>
              <a:rPr lang="fr-FR" altLang="fr-FR" dirty="0" smtClean="0"/>
              <a:t>cross section in </a:t>
            </a:r>
            <a:r>
              <a:rPr lang="fr-FR" altLang="fr-FR" dirty="0"/>
              <a:t>barns</a:t>
            </a:r>
          </a:p>
          <a:p>
            <a:r>
              <a:rPr lang="fr-FR" altLang="fr-FR" dirty="0">
                <a:sym typeface="Symbol" panose="05050102010706020507" pitchFamily="18" charset="2"/>
              </a:rPr>
              <a:t></a:t>
            </a:r>
            <a:r>
              <a:rPr lang="fr-FR" altLang="fr-FR" dirty="0"/>
              <a:t> : </a:t>
            </a:r>
            <a:r>
              <a:rPr lang="fr-FR" altLang="fr-FR" dirty="0" err="1" smtClean="0"/>
              <a:t>density</a:t>
            </a:r>
            <a:r>
              <a:rPr lang="fr-FR" altLang="fr-FR" dirty="0" smtClean="0"/>
              <a:t> in </a:t>
            </a:r>
            <a:r>
              <a:rPr lang="fr-FR" altLang="fr-FR" dirty="0"/>
              <a:t>g/cm</a:t>
            </a:r>
            <a:r>
              <a:rPr lang="fr-FR" altLang="fr-FR" baseline="30000" dirty="0"/>
              <a:t>3</a:t>
            </a:r>
          </a:p>
          <a:p>
            <a:r>
              <a:rPr lang="fr-FR" altLang="fr-FR" i="1" dirty="0"/>
              <a:t>x</a:t>
            </a:r>
            <a:r>
              <a:rPr lang="fr-FR" altLang="fr-FR" dirty="0"/>
              <a:t> : </a:t>
            </a:r>
            <a:r>
              <a:rPr lang="fr-FR" altLang="fr-FR" dirty="0" err="1" smtClean="0"/>
              <a:t>thickness</a:t>
            </a:r>
            <a:r>
              <a:rPr lang="fr-FR" altLang="fr-FR" dirty="0" smtClean="0"/>
              <a:t> in </a:t>
            </a:r>
            <a:r>
              <a:rPr lang="fr-FR" altLang="fr-FR" dirty="0"/>
              <a:t>cm</a:t>
            </a:r>
          </a:p>
          <a:p>
            <a:r>
              <a:rPr lang="fr-FR" altLang="fr-FR" dirty="0"/>
              <a:t>M : </a:t>
            </a:r>
            <a:r>
              <a:rPr lang="fr-FR" altLang="fr-FR" dirty="0" err="1" smtClean="0"/>
              <a:t>molar</a:t>
            </a:r>
            <a:r>
              <a:rPr lang="fr-FR" altLang="fr-FR" dirty="0" smtClean="0"/>
              <a:t> mass in </a:t>
            </a:r>
            <a:r>
              <a:rPr lang="fr-FR" altLang="fr-FR" dirty="0"/>
              <a:t>g</a:t>
            </a:r>
          </a:p>
          <a:p>
            <a:endParaRPr lang="fr-FR" altLang="fr-FR" dirty="0"/>
          </a:p>
          <a:p>
            <a:r>
              <a:rPr lang="fr-FR" altLang="fr-FR" i="1" dirty="0" err="1" smtClean="0"/>
              <a:t>Example</a:t>
            </a:r>
            <a:r>
              <a:rPr lang="fr-FR" altLang="fr-FR" i="1" dirty="0" smtClean="0"/>
              <a:t> </a:t>
            </a:r>
            <a:r>
              <a:rPr lang="fr-FR" altLang="fr-FR" i="1" dirty="0"/>
              <a:t>:</a:t>
            </a:r>
            <a:r>
              <a:rPr lang="fr-FR" altLang="fr-FR" dirty="0"/>
              <a:t> 1cm Al</a:t>
            </a:r>
          </a:p>
          <a:p>
            <a:r>
              <a:rPr lang="fr-FR" altLang="fr-FR" dirty="0"/>
              <a:t>M=27g; </a:t>
            </a:r>
            <a:r>
              <a:rPr lang="fr-FR" altLang="fr-FR" dirty="0">
                <a:sym typeface="Symbol" panose="05050102010706020507" pitchFamily="18" charset="2"/>
              </a:rPr>
              <a:t></a:t>
            </a:r>
            <a:r>
              <a:rPr lang="fr-FR" altLang="fr-FR" dirty="0"/>
              <a:t>=0.23barns; </a:t>
            </a:r>
            <a:r>
              <a:rPr lang="fr-FR" altLang="fr-FR" dirty="0">
                <a:sym typeface="Symbol" panose="05050102010706020507" pitchFamily="18" charset="2"/>
              </a:rPr>
              <a:t>=2.7g/cm</a:t>
            </a:r>
            <a:r>
              <a:rPr lang="fr-FR" altLang="fr-FR" baseline="30000" dirty="0">
                <a:sym typeface="Symbol" panose="05050102010706020507" pitchFamily="18" charset="2"/>
              </a:rPr>
              <a:t>3</a:t>
            </a:r>
          </a:p>
          <a:p>
            <a:r>
              <a:rPr lang="fr-FR" altLang="fr-FR" dirty="0"/>
              <a:t>t = 0.986 </a:t>
            </a:r>
            <a:r>
              <a:rPr lang="fr-FR" altLang="fr-FR" dirty="0" err="1" smtClean="0"/>
              <a:t>gives</a:t>
            </a:r>
            <a:r>
              <a:rPr lang="fr-FR" altLang="fr-FR" dirty="0" smtClean="0"/>
              <a:t> </a:t>
            </a:r>
            <a:r>
              <a:rPr lang="fr-FR" altLang="fr-FR" dirty="0"/>
              <a:t>a=0.014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323850" y="3425825"/>
            <a:ext cx="3816350" cy="3124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r>
              <a:rPr lang="fr-FR" altLang="fr-FR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gases</a:t>
            </a:r>
            <a:r>
              <a:rPr lang="fr-FR" altLang="fr-FR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spcBef>
                <a:spcPct val="50000"/>
              </a:spcBef>
            </a:pPr>
            <a:endParaRPr lang="fr-FR" altLang="fr-FR" dirty="0"/>
          </a:p>
          <a:p>
            <a:pPr>
              <a:spcBef>
                <a:spcPct val="50000"/>
              </a:spcBef>
            </a:pPr>
            <a:endParaRPr lang="fr-FR" altLang="fr-FR" dirty="0"/>
          </a:p>
          <a:p>
            <a:r>
              <a:rPr lang="fr-FR" altLang="fr-FR" dirty="0">
                <a:sym typeface="Symbol" panose="05050102010706020507" pitchFamily="18" charset="2"/>
              </a:rPr>
              <a:t></a:t>
            </a:r>
            <a:r>
              <a:rPr lang="fr-FR" altLang="fr-FR" dirty="0"/>
              <a:t> : </a:t>
            </a:r>
            <a:r>
              <a:rPr lang="fr-FR" altLang="fr-FR" dirty="0" err="1" smtClean="0"/>
              <a:t>cros</a:t>
            </a:r>
            <a:r>
              <a:rPr lang="fr-FR" altLang="fr-FR" dirty="0" smtClean="0"/>
              <a:t> section in </a:t>
            </a:r>
            <a:r>
              <a:rPr lang="fr-FR" altLang="fr-FR" dirty="0"/>
              <a:t>barns</a:t>
            </a:r>
          </a:p>
          <a:p>
            <a:r>
              <a:rPr lang="fr-FR" altLang="fr-FR" i="1" dirty="0"/>
              <a:t>x</a:t>
            </a:r>
            <a:r>
              <a:rPr lang="fr-FR" altLang="fr-FR" dirty="0"/>
              <a:t> : </a:t>
            </a:r>
            <a:r>
              <a:rPr lang="fr-FR" altLang="fr-FR" dirty="0" err="1" smtClean="0"/>
              <a:t>thickness</a:t>
            </a:r>
            <a:r>
              <a:rPr lang="fr-FR" altLang="fr-FR" dirty="0" smtClean="0"/>
              <a:t> in </a:t>
            </a:r>
            <a:r>
              <a:rPr lang="fr-FR" altLang="fr-FR" dirty="0"/>
              <a:t>cm</a:t>
            </a:r>
          </a:p>
          <a:p>
            <a:r>
              <a:rPr lang="fr-FR" altLang="fr-FR" dirty="0"/>
              <a:t>P : </a:t>
            </a:r>
            <a:r>
              <a:rPr lang="fr-FR" altLang="fr-FR" dirty="0" smtClean="0"/>
              <a:t>pressure in </a:t>
            </a:r>
            <a:r>
              <a:rPr lang="fr-FR" altLang="fr-FR" dirty="0"/>
              <a:t>bars</a:t>
            </a:r>
          </a:p>
          <a:p>
            <a:endParaRPr lang="fr-FR" altLang="fr-FR" dirty="0"/>
          </a:p>
          <a:p>
            <a:r>
              <a:rPr lang="fr-FR" altLang="fr-FR" i="1" dirty="0" err="1" smtClean="0"/>
              <a:t>Example</a:t>
            </a:r>
            <a:r>
              <a:rPr lang="fr-FR" altLang="fr-FR" i="1" dirty="0" smtClean="0"/>
              <a:t> </a:t>
            </a:r>
            <a:r>
              <a:rPr lang="fr-FR" altLang="fr-FR" i="1" dirty="0"/>
              <a:t>:</a:t>
            </a:r>
            <a:r>
              <a:rPr lang="fr-FR" altLang="fr-FR" dirty="0"/>
              <a:t> 5 bars </a:t>
            </a:r>
            <a:r>
              <a:rPr lang="fr-FR" altLang="fr-FR" baseline="30000" dirty="0"/>
              <a:t>3</a:t>
            </a:r>
            <a:r>
              <a:rPr lang="fr-FR" altLang="fr-FR" dirty="0"/>
              <a:t>He </a:t>
            </a:r>
            <a:r>
              <a:rPr lang="fr-FR" altLang="fr-FR" dirty="0" smtClean="0"/>
              <a:t>on </a:t>
            </a:r>
            <a:r>
              <a:rPr lang="fr-FR" altLang="fr-FR" dirty="0"/>
              <a:t>1cm</a:t>
            </a:r>
          </a:p>
          <a:p>
            <a:pPr>
              <a:buFont typeface="Symbol" panose="05050102010706020507" pitchFamily="18" charset="2"/>
              <a:buChar char="s"/>
            </a:pPr>
            <a:r>
              <a:rPr lang="fr-FR" altLang="fr-FR" dirty="0"/>
              <a:t>: 5333 barns</a:t>
            </a:r>
          </a:p>
          <a:p>
            <a:pPr>
              <a:buFont typeface="Symbol" panose="05050102010706020507" pitchFamily="18" charset="2"/>
              <a:buNone/>
            </a:pPr>
            <a:r>
              <a:rPr lang="fr-FR" altLang="fr-FR" dirty="0"/>
              <a:t>t = 0.49 </a:t>
            </a:r>
            <a:r>
              <a:rPr lang="fr-FR" altLang="fr-FR" dirty="0" err="1" smtClean="0"/>
              <a:t>gives</a:t>
            </a:r>
            <a:r>
              <a:rPr lang="fr-FR" altLang="fr-FR" dirty="0" smtClean="0"/>
              <a:t> </a:t>
            </a:r>
            <a:r>
              <a:rPr lang="fr-FR" altLang="fr-FR" dirty="0"/>
              <a:t>a=0.51</a:t>
            </a:r>
          </a:p>
        </p:txBody>
      </p:sp>
      <p:graphicFrame>
        <p:nvGraphicFramePr>
          <p:cNvPr id="67604" name="Object 20"/>
          <p:cNvGraphicFramePr>
            <a:graphicFrameLocks noChangeAspect="1"/>
          </p:cNvGraphicFramePr>
          <p:nvPr/>
        </p:nvGraphicFramePr>
        <p:xfrm>
          <a:off x="6154738" y="3240088"/>
          <a:ext cx="202406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6" imgW="647640" imgH="304560" progId="Equation.3">
                  <p:embed/>
                </p:oleObj>
              </mc:Choice>
              <mc:Fallback>
                <p:oleObj name="Equation" r:id="rId6" imgW="6476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3240088"/>
                        <a:ext cx="2024062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6" name="Object 22"/>
          <p:cNvGraphicFramePr>
            <a:graphicFrameLocks noChangeAspect="1"/>
          </p:cNvGraphicFramePr>
          <p:nvPr/>
        </p:nvGraphicFramePr>
        <p:xfrm>
          <a:off x="1619250" y="3479800"/>
          <a:ext cx="1905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Equation" r:id="rId8" imgW="609480" imgH="304560" progId="Equation.3">
                  <p:embed/>
                </p:oleObj>
              </mc:Choice>
              <mc:Fallback>
                <p:oleObj name="Equation" r:id="rId8" imgW="6094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479800"/>
                        <a:ext cx="19050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3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94186" y="129382"/>
            <a:ext cx="6275387" cy="720725"/>
          </a:xfrm>
          <a:ln/>
        </p:spPr>
        <p:txBody>
          <a:bodyPr/>
          <a:lstStyle/>
          <a:p>
            <a:r>
              <a:rPr lang="fr-FR" altLang="fr-FR" dirty="0" err="1" smtClean="0"/>
              <a:t>Which</a:t>
            </a:r>
            <a:r>
              <a:rPr lang="fr-FR" altLang="fr-FR" dirty="0" smtClean="0"/>
              <a:t> cross section ?</a:t>
            </a:r>
            <a:endParaRPr lang="fr-FR" altLang="fr-FR" dirty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8137525" cy="529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>
                <a:sym typeface="Symbol" panose="05050102010706020507" pitchFamily="18" charset="2"/>
              </a:rPr>
              <a:t></a:t>
            </a:r>
            <a:r>
              <a:rPr lang="fr-FR" altLang="fr-FR" baseline="-25000" dirty="0">
                <a:sym typeface="Symbol" panose="05050102010706020507" pitchFamily="18" charset="2"/>
              </a:rPr>
              <a:t>a</a:t>
            </a:r>
            <a:r>
              <a:rPr lang="fr-FR" altLang="fr-FR" dirty="0">
                <a:sym typeface="Symbol" panose="05050102010706020507" pitchFamily="18" charset="2"/>
              </a:rPr>
              <a:t> : </a:t>
            </a:r>
            <a:r>
              <a:rPr lang="fr-FR" altLang="fr-FR" dirty="0" smtClean="0">
                <a:sym typeface="Symbol" panose="05050102010706020507" pitchFamily="18" charset="2"/>
              </a:rPr>
              <a:t>absorption cross section </a:t>
            </a:r>
            <a:r>
              <a:rPr lang="fr-FR" altLang="fr-FR" dirty="0">
                <a:sym typeface="Symbol" panose="05050102010706020507" pitchFamily="18" charset="2"/>
              </a:rPr>
              <a:t>: </a:t>
            </a:r>
            <a:r>
              <a:rPr lang="fr-FR" altLang="fr-FR" dirty="0" err="1">
                <a:sym typeface="Symbol" panose="05050102010706020507" pitchFamily="18" charset="2"/>
              </a:rPr>
              <a:t>prop</a:t>
            </a:r>
            <a:r>
              <a:rPr lang="fr-FR" altLang="fr-FR" dirty="0">
                <a:sym typeface="Symbol" panose="05050102010706020507" pitchFamily="18" charset="2"/>
              </a:rPr>
              <a:t>. </a:t>
            </a:r>
            <a:r>
              <a:rPr lang="fr-FR" altLang="fr-FR" dirty="0" smtClean="0">
                <a:sym typeface="Symbol" panose="05050102010706020507" pitchFamily="18" charset="2"/>
              </a:rPr>
              <a:t>to </a:t>
            </a:r>
            <a:r>
              <a:rPr lang="fr-FR" altLang="fr-FR" dirty="0">
                <a:latin typeface="Symbol" panose="05050102010706020507" pitchFamily="18" charset="2"/>
                <a:sym typeface="Symbol" panose="05050102010706020507" pitchFamily="18" charset="2"/>
              </a:rPr>
              <a:t>l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ym typeface="Symbol" panose="05050102010706020507" pitchFamily="18" charset="2"/>
              </a:rPr>
              <a:t></a:t>
            </a:r>
            <a:r>
              <a:rPr lang="fr-FR" altLang="fr-FR" baseline="-25000" dirty="0">
                <a:sym typeface="Symbol" panose="05050102010706020507" pitchFamily="18" charset="2"/>
              </a:rPr>
              <a:t>c</a:t>
            </a:r>
            <a:r>
              <a:rPr lang="fr-FR" altLang="fr-FR" dirty="0">
                <a:sym typeface="Symbol" panose="05050102010706020507" pitchFamily="18" charset="2"/>
              </a:rPr>
              <a:t> : </a:t>
            </a:r>
            <a:r>
              <a:rPr lang="fr-FR" altLang="fr-FR" dirty="0" err="1" smtClean="0">
                <a:sym typeface="Symbol" panose="05050102010706020507" pitchFamily="18" charset="2"/>
              </a:rPr>
              <a:t>coherent</a:t>
            </a:r>
            <a:r>
              <a:rPr lang="fr-FR" altLang="fr-FR" dirty="0" smtClean="0">
                <a:sym typeface="Symbol" panose="05050102010706020507" pitchFamily="18" charset="2"/>
              </a:rPr>
              <a:t> </a:t>
            </a:r>
            <a:r>
              <a:rPr lang="fr-FR" altLang="fr-FR" dirty="0" err="1" smtClean="0">
                <a:sym typeface="Symbol" panose="05050102010706020507" pitchFamily="18" charset="2"/>
              </a:rPr>
              <a:t>scattering</a:t>
            </a:r>
            <a:r>
              <a:rPr lang="fr-FR" altLang="fr-FR" dirty="0" smtClean="0">
                <a:sym typeface="Symbol" panose="05050102010706020507" pitchFamily="18" charset="2"/>
              </a:rPr>
              <a:t> cross section </a:t>
            </a:r>
            <a:r>
              <a:rPr lang="fr-FR" altLang="fr-FR" dirty="0">
                <a:sym typeface="Symbol" panose="05050102010706020507" pitchFamily="18" charset="2"/>
              </a:rPr>
              <a:t>: </a:t>
            </a:r>
            <a:r>
              <a:rPr lang="fr-FR" altLang="fr-FR" dirty="0" smtClean="0">
                <a:sym typeface="Symbol" panose="05050102010706020507" pitchFamily="18" charset="2"/>
              </a:rPr>
              <a:t>constant </a:t>
            </a:r>
            <a:r>
              <a:rPr lang="fr-FR" altLang="fr-FR" dirty="0" err="1" smtClean="0">
                <a:sym typeface="Symbol" panose="05050102010706020507" pitchFamily="18" charset="2"/>
              </a:rPr>
              <a:t>with</a:t>
            </a:r>
            <a:r>
              <a:rPr lang="fr-FR" altLang="fr-FR" dirty="0" smtClean="0">
                <a:sym typeface="Symbol" panose="05050102010706020507" pitchFamily="18" charset="2"/>
              </a:rPr>
              <a:t> </a:t>
            </a:r>
            <a:r>
              <a:rPr lang="fr-FR" altLang="fr-FR" dirty="0">
                <a:latin typeface="Symbol" panose="05050102010706020507" pitchFamily="18" charset="2"/>
                <a:sym typeface="Symbol" panose="05050102010706020507" pitchFamily="18" charset="2"/>
              </a:rPr>
              <a:t>l </a:t>
            </a:r>
            <a:r>
              <a:rPr lang="fr-FR" altLang="fr-FR" dirty="0" smtClean="0">
                <a:sym typeface="Symbol" panose="05050102010706020507" pitchFamily="18" charset="2"/>
              </a:rPr>
              <a:t>for</a:t>
            </a:r>
            <a:r>
              <a:rPr lang="fr-FR" altLang="fr-FR" dirty="0" smtClean="0">
                <a:latin typeface="Symbol" panose="05050102010706020507" pitchFamily="18" charset="2"/>
                <a:sym typeface="Symbol" panose="05050102010706020507" pitchFamily="18" charset="2"/>
              </a:rPr>
              <a:t> </a:t>
            </a:r>
            <a:r>
              <a:rPr lang="fr-FR" altLang="fr-FR" dirty="0">
                <a:latin typeface="Symbol" panose="05050102010706020507" pitchFamily="18" charset="2"/>
                <a:sym typeface="Symbol" panose="05050102010706020507" pitchFamily="18" charset="2"/>
              </a:rPr>
              <a:t>l&lt;</a:t>
            </a:r>
            <a:r>
              <a:rPr lang="fr-FR" altLang="fr-FR" dirty="0" err="1">
                <a:latin typeface="Symbol" panose="05050102010706020507" pitchFamily="18" charset="2"/>
                <a:sym typeface="Symbol" panose="05050102010706020507" pitchFamily="18" charset="2"/>
              </a:rPr>
              <a:t>l</a:t>
            </a:r>
            <a:r>
              <a:rPr lang="fr-FR" altLang="fr-FR" baseline="-25000" dirty="0" err="1">
                <a:sym typeface="Symbol" panose="05050102010706020507" pitchFamily="18" charset="2"/>
              </a:rPr>
              <a:t>c</a:t>
            </a:r>
            <a:endParaRPr lang="fr-FR" altLang="fr-FR" baseline="-25000" dirty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</a:pPr>
            <a:r>
              <a:rPr lang="fr-FR" altLang="fr-FR" dirty="0">
                <a:sym typeface="Symbol" panose="05050102010706020507" pitchFamily="18" charset="2"/>
              </a:rPr>
              <a:t>	</a:t>
            </a:r>
            <a:r>
              <a:rPr lang="fr-FR" altLang="fr-FR" sz="1200" dirty="0" smtClean="0">
                <a:sym typeface="Symbol" panose="05050102010706020507" pitchFamily="18" charset="2"/>
              </a:rPr>
              <a:t>At least a Bragg </a:t>
            </a:r>
            <a:r>
              <a:rPr lang="fr-FR" altLang="fr-FR" sz="1200" dirty="0" err="1" smtClean="0">
                <a:sym typeface="Symbol" panose="05050102010706020507" pitchFamily="18" charset="2"/>
              </a:rPr>
              <a:t>peak</a:t>
            </a:r>
            <a:r>
              <a:rPr lang="fr-FR" altLang="fr-FR" sz="1200" dirty="0" smtClean="0">
                <a:sym typeface="Symbol" panose="05050102010706020507" pitchFamily="18" charset="2"/>
              </a:rPr>
              <a:t> must </a:t>
            </a:r>
            <a:r>
              <a:rPr lang="fr-FR" altLang="fr-FR" sz="1200" dirty="0" err="1" smtClean="0">
                <a:sym typeface="Symbol" panose="05050102010706020507" pitchFamily="18" charset="2"/>
              </a:rPr>
              <a:t>be</a:t>
            </a:r>
            <a:r>
              <a:rPr lang="fr-FR" altLang="fr-FR" sz="1200" dirty="0" smtClean="0">
                <a:sym typeface="Symbol" panose="05050102010706020507" pitchFamily="18" charset="2"/>
              </a:rPr>
              <a:t> </a:t>
            </a:r>
            <a:r>
              <a:rPr lang="fr-FR" altLang="fr-FR" sz="1200" dirty="0" err="1" smtClean="0">
                <a:sym typeface="Symbol" panose="05050102010706020507" pitchFamily="18" charset="2"/>
              </a:rPr>
              <a:t>there</a:t>
            </a:r>
            <a:r>
              <a:rPr lang="fr-FR" altLang="fr-FR" sz="1200" dirty="0" smtClean="0">
                <a:sym typeface="Symbol" panose="05050102010706020507" pitchFamily="18" charset="2"/>
              </a:rPr>
              <a:t> for single </a:t>
            </a:r>
            <a:r>
              <a:rPr lang="fr-FR" altLang="fr-FR" sz="1200" dirty="0" err="1" smtClean="0">
                <a:sym typeface="Symbol" panose="05050102010706020507" pitchFamily="18" charset="2"/>
              </a:rPr>
              <a:t>crystals</a:t>
            </a:r>
            <a:endParaRPr lang="fr-FR" altLang="fr-FR" sz="1200" dirty="0"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fr-FR" altLang="fr-FR" dirty="0">
                <a:sym typeface="Symbol" panose="05050102010706020507" pitchFamily="18" charset="2"/>
              </a:rPr>
              <a:t></a:t>
            </a:r>
            <a:r>
              <a:rPr lang="fr-FR" altLang="fr-FR" baseline="-25000" dirty="0">
                <a:sym typeface="Symbol" panose="05050102010706020507" pitchFamily="18" charset="2"/>
              </a:rPr>
              <a:t>i</a:t>
            </a:r>
            <a:r>
              <a:rPr lang="fr-FR" altLang="fr-FR" dirty="0">
                <a:sym typeface="Symbol" panose="05050102010706020507" pitchFamily="18" charset="2"/>
              </a:rPr>
              <a:t> : </a:t>
            </a:r>
            <a:r>
              <a:rPr lang="fr-FR" altLang="fr-FR" dirty="0" err="1" smtClean="0">
                <a:sym typeface="Symbol" panose="05050102010706020507" pitchFamily="18" charset="2"/>
              </a:rPr>
              <a:t>incoherent</a:t>
            </a:r>
            <a:r>
              <a:rPr lang="fr-FR" altLang="fr-FR" dirty="0" smtClean="0">
                <a:sym typeface="Symbol" panose="05050102010706020507" pitchFamily="18" charset="2"/>
              </a:rPr>
              <a:t> </a:t>
            </a:r>
            <a:r>
              <a:rPr lang="fr-FR" altLang="fr-FR" dirty="0" err="1" smtClean="0">
                <a:sym typeface="Symbol" panose="05050102010706020507" pitchFamily="18" charset="2"/>
              </a:rPr>
              <a:t>scattering</a:t>
            </a:r>
            <a:r>
              <a:rPr lang="fr-FR" altLang="fr-FR" dirty="0" smtClean="0">
                <a:sym typeface="Symbol" panose="05050102010706020507" pitchFamily="18" charset="2"/>
              </a:rPr>
              <a:t> cross section </a:t>
            </a:r>
            <a:r>
              <a:rPr lang="fr-FR" altLang="fr-FR" dirty="0">
                <a:sym typeface="Symbol" panose="05050102010706020507" pitchFamily="18" charset="2"/>
              </a:rPr>
              <a:t>: </a:t>
            </a:r>
            <a:r>
              <a:rPr lang="fr-FR" altLang="fr-FR" dirty="0" smtClean="0">
                <a:sym typeface="Symbol" panose="05050102010706020507" pitchFamily="18" charset="2"/>
              </a:rPr>
              <a:t>constant </a:t>
            </a:r>
            <a:endParaRPr lang="fr-FR" altLang="fr-FR" dirty="0"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endParaRPr lang="fr-FR" altLang="fr-FR" dirty="0"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fr-FR" altLang="fr-FR" dirty="0" err="1">
                <a:latin typeface="Symbol" panose="05050102010706020507" pitchFamily="18" charset="2"/>
                <a:sym typeface="Symbol" panose="05050102010706020507" pitchFamily="18" charset="2"/>
              </a:rPr>
              <a:t>l</a:t>
            </a:r>
            <a:r>
              <a:rPr lang="fr-FR" altLang="fr-FR" baseline="-25000" dirty="0" err="1">
                <a:sym typeface="Symbol" panose="05050102010706020507" pitchFamily="18" charset="2"/>
              </a:rPr>
              <a:t>c</a:t>
            </a:r>
            <a:r>
              <a:rPr lang="fr-FR" altLang="fr-FR" dirty="0">
                <a:sym typeface="Symbol" panose="05050102010706020507" pitchFamily="18" charset="2"/>
              </a:rPr>
              <a:t> </a:t>
            </a:r>
            <a:r>
              <a:rPr lang="fr-FR" altLang="fr-FR" dirty="0" err="1" smtClean="0">
                <a:sym typeface="Symbol" panose="05050102010706020507" pitchFamily="18" charset="2"/>
              </a:rPr>
              <a:t>given</a:t>
            </a:r>
            <a:r>
              <a:rPr lang="fr-FR" altLang="fr-FR" dirty="0" smtClean="0">
                <a:sym typeface="Symbol" panose="05050102010706020507" pitchFamily="18" charset="2"/>
              </a:rPr>
              <a:t> by </a:t>
            </a:r>
            <a:r>
              <a:rPr lang="fr-FR" altLang="fr-FR" dirty="0">
                <a:sym typeface="Symbol" panose="05050102010706020507" pitchFamily="18" charset="2"/>
              </a:rPr>
              <a:t>2d sin(</a:t>
            </a:r>
            <a:r>
              <a:rPr lang="fr-FR" altLang="fr-FR" dirty="0">
                <a:latin typeface="Symbol" panose="05050102010706020507" pitchFamily="18" charset="2"/>
                <a:sym typeface="Symbol" panose="05050102010706020507" pitchFamily="18" charset="2"/>
              </a:rPr>
              <a:t>q/2</a:t>
            </a:r>
            <a:r>
              <a:rPr lang="fr-FR" altLang="fr-FR" dirty="0">
                <a:sym typeface="Symbol" panose="05050102010706020507" pitchFamily="18" charset="2"/>
              </a:rPr>
              <a:t>)=</a:t>
            </a:r>
            <a:r>
              <a:rPr lang="fr-FR" altLang="fr-FR" dirty="0" err="1">
                <a:latin typeface="Symbol" panose="05050102010706020507" pitchFamily="18" charset="2"/>
                <a:sym typeface="Symbol" panose="05050102010706020507" pitchFamily="18" charset="2"/>
              </a:rPr>
              <a:t>l</a:t>
            </a:r>
            <a:r>
              <a:rPr lang="fr-FR" altLang="fr-FR" baseline="-25000" dirty="0" err="1">
                <a:sym typeface="Symbol" panose="05050102010706020507" pitchFamily="18" charset="2"/>
              </a:rPr>
              <a:t>c</a:t>
            </a:r>
            <a:r>
              <a:rPr lang="fr-FR" altLang="fr-FR" dirty="0">
                <a:sym typeface="Symbol" panose="05050102010706020507" pitchFamily="18" charset="2"/>
              </a:rPr>
              <a:t> </a:t>
            </a:r>
            <a:r>
              <a:rPr lang="fr-FR" altLang="fr-FR" dirty="0" err="1" smtClean="0">
                <a:sym typeface="Symbol" panose="05050102010706020507" pitchFamily="18" charset="2"/>
              </a:rPr>
              <a:t>with</a:t>
            </a:r>
            <a:r>
              <a:rPr lang="fr-FR" altLang="fr-FR" dirty="0" smtClean="0">
                <a:sym typeface="Symbol" panose="05050102010706020507" pitchFamily="18" charset="2"/>
              </a:rPr>
              <a:t> </a:t>
            </a:r>
            <a:r>
              <a:rPr lang="fr-FR" altLang="fr-FR" dirty="0">
                <a:latin typeface="Symbol" panose="05050102010706020507" pitchFamily="18" charset="2"/>
                <a:sym typeface="Symbol" panose="05050102010706020507" pitchFamily="18" charset="2"/>
              </a:rPr>
              <a:t>q</a:t>
            </a:r>
            <a:r>
              <a:rPr lang="fr-FR" altLang="fr-FR" dirty="0">
                <a:sym typeface="Symbol" panose="05050102010706020507" pitchFamily="18" charset="2"/>
              </a:rPr>
              <a:t>=180° </a:t>
            </a:r>
            <a:r>
              <a:rPr lang="fr-FR" altLang="fr-FR" dirty="0" err="1" smtClean="0">
                <a:sym typeface="Symbol" panose="05050102010706020507" pitchFamily="18" charset="2"/>
              </a:rPr>
              <a:t>scattering</a:t>
            </a:r>
            <a:r>
              <a:rPr lang="fr-FR" altLang="fr-FR" dirty="0" smtClean="0">
                <a:sym typeface="Symbol" panose="05050102010706020507" pitchFamily="18" charset="2"/>
              </a:rPr>
              <a:t> angle</a:t>
            </a:r>
            <a:endParaRPr lang="fr-FR" altLang="fr-FR" dirty="0"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fr-FR" altLang="fr-FR" dirty="0" smtClean="0">
                <a:sym typeface="Symbol" panose="05050102010706020507" pitchFamily="18" charset="2"/>
              </a:rPr>
              <a:t>for </a:t>
            </a:r>
            <a:r>
              <a:rPr lang="fr-FR" altLang="fr-FR" dirty="0">
                <a:sym typeface="Symbol" panose="05050102010706020507" pitchFamily="18" charset="2"/>
              </a:rPr>
              <a:t>d=2.5</a:t>
            </a:r>
            <a:r>
              <a:rPr lang="en-US" altLang="fr-FR" dirty="0">
                <a:cs typeface="Arial" panose="020B0604020202020204" pitchFamily="34" charset="0"/>
                <a:sym typeface="Symbol" panose="05050102010706020507" pitchFamily="18" charset="2"/>
              </a:rPr>
              <a:t>Å</a:t>
            </a:r>
            <a:r>
              <a:rPr lang="fr-FR" altLang="fr-FR" dirty="0">
                <a:sym typeface="Symbol" panose="05050102010706020507" pitchFamily="18" charset="2"/>
              </a:rPr>
              <a:t> </a:t>
            </a:r>
            <a:r>
              <a:rPr lang="fr-FR" altLang="fr-FR" dirty="0" smtClean="0">
                <a:sym typeface="Symbol" panose="05050102010706020507" pitchFamily="18" charset="2"/>
              </a:rPr>
              <a:t>(max distance </a:t>
            </a:r>
            <a:r>
              <a:rPr lang="fr-FR" altLang="fr-FR" dirty="0" err="1" smtClean="0">
                <a:sym typeface="Symbol" panose="05050102010706020507" pitchFamily="18" charset="2"/>
              </a:rPr>
              <a:t>between</a:t>
            </a:r>
            <a:r>
              <a:rPr lang="fr-FR" altLang="fr-FR" dirty="0" smtClean="0">
                <a:sym typeface="Symbol" panose="05050102010706020507" pitchFamily="18" charset="2"/>
              </a:rPr>
              <a:t> </a:t>
            </a:r>
            <a:r>
              <a:rPr lang="fr-FR" altLang="fr-FR" dirty="0" err="1" smtClean="0">
                <a:sym typeface="Symbol" panose="05050102010706020507" pitchFamily="18" charset="2"/>
              </a:rPr>
              <a:t>atomic</a:t>
            </a:r>
            <a:r>
              <a:rPr lang="fr-FR" altLang="fr-FR" dirty="0" smtClean="0">
                <a:sym typeface="Symbol" panose="05050102010706020507" pitchFamily="18" charset="2"/>
              </a:rPr>
              <a:t> planes) </a:t>
            </a:r>
            <a:r>
              <a:rPr lang="fr-FR" altLang="fr-FR" dirty="0" err="1" smtClean="0">
                <a:sym typeface="Symbol" panose="05050102010706020507" pitchFamily="18" charset="2"/>
              </a:rPr>
              <a:t>it</a:t>
            </a:r>
            <a:r>
              <a:rPr lang="fr-FR" altLang="fr-FR" dirty="0" smtClean="0">
                <a:sym typeface="Symbol" panose="05050102010706020507" pitchFamily="18" charset="2"/>
              </a:rPr>
              <a:t> </a:t>
            </a:r>
            <a:r>
              <a:rPr lang="fr-FR" altLang="fr-FR" dirty="0" err="1" smtClean="0">
                <a:sym typeface="Symbol" panose="05050102010706020507" pitchFamily="18" charset="2"/>
              </a:rPr>
              <a:t>gives</a:t>
            </a:r>
            <a:r>
              <a:rPr lang="fr-FR" altLang="fr-FR" dirty="0" smtClean="0">
                <a:sym typeface="Symbol" panose="05050102010706020507" pitchFamily="18" charset="2"/>
              </a:rPr>
              <a:t> </a:t>
            </a:r>
            <a:r>
              <a:rPr lang="fr-FR" altLang="fr-FR" dirty="0" err="1">
                <a:latin typeface="Symbol" panose="05050102010706020507" pitchFamily="18" charset="2"/>
                <a:sym typeface="Symbol" panose="05050102010706020507" pitchFamily="18" charset="2"/>
              </a:rPr>
              <a:t>l</a:t>
            </a:r>
            <a:r>
              <a:rPr lang="fr-FR" altLang="fr-FR" baseline="-25000" dirty="0" err="1">
                <a:sym typeface="Symbol" panose="05050102010706020507" pitchFamily="18" charset="2"/>
              </a:rPr>
              <a:t>c</a:t>
            </a:r>
            <a:r>
              <a:rPr lang="fr-FR" altLang="fr-FR" dirty="0">
                <a:sym typeface="Symbol" panose="05050102010706020507" pitchFamily="18" charset="2"/>
              </a:rPr>
              <a:t>=5</a:t>
            </a:r>
            <a:r>
              <a:rPr lang="en-US" altLang="fr-FR" dirty="0">
                <a:sym typeface="Symbol" panose="05050102010706020507" pitchFamily="18" charset="2"/>
              </a:rPr>
              <a:t>Å</a:t>
            </a:r>
            <a:endParaRPr lang="fr-FR" altLang="fr-FR" dirty="0"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endParaRPr lang="fr-FR" altLang="fr-FR" dirty="0"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fr-FR" altLang="fr-FR" u="sng" dirty="0" err="1" smtClean="0">
                <a:sym typeface="Symbol" panose="05050102010706020507" pitchFamily="18" charset="2"/>
              </a:rPr>
              <a:t>Example</a:t>
            </a:r>
            <a:r>
              <a:rPr lang="fr-FR" altLang="fr-FR" dirty="0" smtClean="0">
                <a:sym typeface="Symbol" panose="05050102010706020507" pitchFamily="18" charset="2"/>
              </a:rPr>
              <a:t> </a:t>
            </a:r>
            <a:r>
              <a:rPr lang="fr-FR" altLang="fr-FR" dirty="0">
                <a:sym typeface="Symbol" panose="05050102010706020507" pitchFamily="18" charset="2"/>
              </a:rPr>
              <a:t>: Al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ym typeface="Symbol" panose="05050102010706020507" pitchFamily="18" charset="2"/>
              </a:rPr>
              <a:t></a:t>
            </a:r>
            <a:r>
              <a:rPr lang="fr-FR" altLang="fr-FR" baseline="-25000" dirty="0">
                <a:sym typeface="Symbol" panose="05050102010706020507" pitchFamily="18" charset="2"/>
              </a:rPr>
              <a:t>a</a:t>
            </a:r>
            <a:r>
              <a:rPr lang="fr-FR" altLang="fr-FR" dirty="0">
                <a:sym typeface="Symbol" panose="05050102010706020507" pitchFamily="18" charset="2"/>
              </a:rPr>
              <a:t> = 0.23 barns	 </a:t>
            </a:r>
            <a:r>
              <a:rPr lang="fr-FR" altLang="fr-FR" baseline="-25000" dirty="0">
                <a:sym typeface="Symbol" panose="05050102010706020507" pitchFamily="18" charset="2"/>
              </a:rPr>
              <a:t>c</a:t>
            </a:r>
            <a:r>
              <a:rPr lang="fr-FR" altLang="fr-FR" dirty="0">
                <a:sym typeface="Symbol" panose="05050102010706020507" pitchFamily="18" charset="2"/>
              </a:rPr>
              <a:t> = 1.495 barns	 </a:t>
            </a:r>
            <a:r>
              <a:rPr lang="fr-FR" altLang="fr-FR" baseline="-25000" dirty="0">
                <a:sym typeface="Symbol" panose="05050102010706020507" pitchFamily="18" charset="2"/>
              </a:rPr>
              <a:t>i</a:t>
            </a:r>
            <a:r>
              <a:rPr lang="fr-FR" altLang="fr-FR" dirty="0">
                <a:sym typeface="Symbol" panose="05050102010706020507" pitchFamily="18" charset="2"/>
              </a:rPr>
              <a:t> = 0.008 barns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fr-FR" altLang="fr-FR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altLang="fr-FR" u="sng" dirty="0" err="1" smtClean="0"/>
              <a:t>Beware</a:t>
            </a:r>
            <a:r>
              <a:rPr lang="fr-FR" altLang="fr-FR" u="sng" dirty="0" smtClean="0"/>
              <a:t> </a:t>
            </a:r>
            <a:r>
              <a:rPr lang="fr-FR" altLang="fr-FR" u="sng" dirty="0"/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fr-FR" altLang="fr-FR" u="sng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altLang="fr-FR" dirty="0" smtClean="0"/>
              <a:t>Cross sections at 2200 m/s in tables (1.8 </a:t>
            </a:r>
            <a:r>
              <a:rPr lang="en-US" altLang="fr-FR" dirty="0" smtClean="0">
                <a:sym typeface="Symbol" panose="05050102010706020507" pitchFamily="18" charset="2"/>
              </a:rPr>
              <a:t>Å</a:t>
            </a:r>
            <a:r>
              <a:rPr lang="fr-FR" altLang="fr-FR" dirty="0" smtClean="0"/>
              <a:t> thermal neutrons)</a:t>
            </a:r>
            <a:endParaRPr lang="fr-FR" altLang="fr-FR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altLang="fr-FR" dirty="0"/>
              <a:t>Correction </a:t>
            </a:r>
            <a:r>
              <a:rPr lang="fr-FR" altLang="fr-FR" dirty="0" smtClean="0"/>
              <a:t> </a:t>
            </a:r>
            <a:r>
              <a:rPr lang="fr-FR" altLang="fr-FR" dirty="0">
                <a:sym typeface="Symbol" panose="05050102010706020507" pitchFamily="18" charset="2"/>
              </a:rPr>
              <a:t></a:t>
            </a:r>
            <a:r>
              <a:rPr lang="fr-FR" altLang="fr-FR" baseline="-25000" dirty="0">
                <a:sym typeface="Symbol" panose="05050102010706020507" pitchFamily="18" charset="2"/>
              </a:rPr>
              <a:t>a</a:t>
            </a:r>
            <a:r>
              <a:rPr lang="fr-FR" altLang="fr-FR" dirty="0">
                <a:sym typeface="Symbol" panose="05050102010706020507" pitchFamily="18" charset="2"/>
              </a:rPr>
              <a:t>(</a:t>
            </a:r>
            <a:r>
              <a:rPr lang="fr-FR" altLang="fr-FR" dirty="0">
                <a:latin typeface="Symbol" panose="05050102010706020507" pitchFamily="18" charset="2"/>
                <a:sym typeface="Symbol" panose="05050102010706020507" pitchFamily="18" charset="2"/>
              </a:rPr>
              <a:t>l</a:t>
            </a:r>
            <a:r>
              <a:rPr lang="fr-FR" altLang="fr-FR" dirty="0">
                <a:sym typeface="Symbol" panose="05050102010706020507" pitchFamily="18" charset="2"/>
              </a:rPr>
              <a:t>)</a:t>
            </a:r>
            <a:r>
              <a:rPr lang="fr-FR" altLang="fr-FR" dirty="0"/>
              <a:t> : </a:t>
            </a:r>
            <a:r>
              <a:rPr lang="fr-FR" altLang="fr-FR" dirty="0">
                <a:latin typeface="Symbol" panose="05050102010706020507" pitchFamily="18" charset="2"/>
              </a:rPr>
              <a:t>l</a:t>
            </a:r>
            <a:r>
              <a:rPr lang="fr-FR" altLang="fr-FR" dirty="0"/>
              <a:t>* </a:t>
            </a:r>
            <a:r>
              <a:rPr lang="fr-FR" altLang="fr-FR" dirty="0">
                <a:sym typeface="Symbol" panose="05050102010706020507" pitchFamily="18" charset="2"/>
              </a:rPr>
              <a:t></a:t>
            </a:r>
            <a:r>
              <a:rPr lang="fr-FR" altLang="fr-FR" baseline="-25000" dirty="0">
                <a:sym typeface="Symbol" panose="05050102010706020507" pitchFamily="18" charset="2"/>
              </a:rPr>
              <a:t>a</a:t>
            </a:r>
            <a:r>
              <a:rPr lang="fr-FR" altLang="fr-FR" dirty="0">
                <a:sym typeface="Symbol" panose="05050102010706020507" pitchFamily="18" charset="2"/>
              </a:rPr>
              <a:t> </a:t>
            </a:r>
            <a:r>
              <a:rPr lang="fr-FR" altLang="fr-FR" dirty="0"/>
              <a:t>/1.8</a:t>
            </a:r>
          </a:p>
        </p:txBody>
      </p:sp>
      <p:grpSp>
        <p:nvGrpSpPr>
          <p:cNvPr id="72714" name="Group 10"/>
          <p:cNvGrpSpPr>
            <a:grpSpLocks/>
          </p:cNvGrpSpPr>
          <p:nvPr/>
        </p:nvGrpSpPr>
        <p:grpSpPr bwMode="auto">
          <a:xfrm>
            <a:off x="7470775" y="2095500"/>
            <a:ext cx="1565275" cy="3638550"/>
            <a:chOff x="4491" y="1207"/>
            <a:chExt cx="986" cy="2292"/>
          </a:xfrm>
        </p:grpSpPr>
        <p:pic>
          <p:nvPicPr>
            <p:cNvPr id="727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" y="1207"/>
              <a:ext cx="979" cy="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" y="1978"/>
              <a:ext cx="979" cy="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1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" y="2750"/>
              <a:ext cx="986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6829425" y="2017713"/>
            <a:ext cx="2266950" cy="3744912"/>
          </a:xfrm>
          <a:prstGeom prst="rect">
            <a:avLst/>
          </a:prstGeom>
          <a:solidFill>
            <a:schemeClr val="accent1">
              <a:alpha val="1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6877050" y="2565400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latin typeface="Symbol" panose="05050102010706020507" pitchFamily="18" charset="2"/>
                <a:sym typeface="Symbol" panose="05050102010706020507" pitchFamily="18" charset="2"/>
              </a:rPr>
              <a:t>l</a:t>
            </a:r>
            <a:r>
              <a:rPr lang="fr-FR" altLang="fr-FR">
                <a:sym typeface="Symbol" panose="05050102010706020507" pitchFamily="18" charset="2"/>
              </a:rPr>
              <a:t>&lt;</a:t>
            </a:r>
            <a:r>
              <a:rPr lang="fr-FR" altLang="fr-FR">
                <a:latin typeface="Symbol" panose="05050102010706020507" pitchFamily="18" charset="2"/>
                <a:sym typeface="Symbol" panose="05050102010706020507" pitchFamily="18" charset="2"/>
              </a:rPr>
              <a:t>l</a:t>
            </a:r>
            <a:r>
              <a:rPr lang="fr-FR" altLang="fr-FR" baseline="-25000">
                <a:sym typeface="Symbol" panose="05050102010706020507" pitchFamily="18" charset="2"/>
              </a:rPr>
              <a:t>c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6877050" y="3716338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latin typeface="Symbol" panose="05050102010706020507" pitchFamily="18" charset="2"/>
                <a:sym typeface="Symbol" panose="05050102010706020507" pitchFamily="18" charset="2"/>
              </a:rPr>
              <a:t>l</a:t>
            </a:r>
            <a:r>
              <a:rPr lang="fr-FR" altLang="fr-FR">
                <a:sym typeface="Symbol" panose="05050102010706020507" pitchFamily="18" charset="2"/>
              </a:rPr>
              <a:t>&lt;</a:t>
            </a:r>
            <a:r>
              <a:rPr lang="fr-FR" altLang="fr-FR">
                <a:latin typeface="Symbol" panose="05050102010706020507" pitchFamily="18" charset="2"/>
                <a:sym typeface="Symbol" panose="05050102010706020507" pitchFamily="18" charset="2"/>
              </a:rPr>
              <a:t>l</a:t>
            </a:r>
            <a:r>
              <a:rPr lang="fr-FR" altLang="fr-FR" baseline="-25000">
                <a:sym typeface="Symbol" panose="05050102010706020507" pitchFamily="18" charset="2"/>
              </a:rPr>
              <a:t>c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6877050" y="4941888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latin typeface="Symbol" panose="05050102010706020507" pitchFamily="18" charset="2"/>
                <a:sym typeface="Symbol" panose="05050102010706020507" pitchFamily="18" charset="2"/>
              </a:rPr>
              <a:t>l</a:t>
            </a:r>
            <a:r>
              <a:rPr lang="fr-FR" altLang="fr-FR">
                <a:sym typeface="Symbol" panose="05050102010706020507" pitchFamily="18" charset="2"/>
              </a:rPr>
              <a:t>&gt;</a:t>
            </a:r>
            <a:r>
              <a:rPr lang="fr-FR" altLang="fr-FR">
                <a:latin typeface="Symbol" panose="05050102010706020507" pitchFamily="18" charset="2"/>
                <a:sym typeface="Symbol" panose="05050102010706020507" pitchFamily="18" charset="2"/>
              </a:rPr>
              <a:t>l</a:t>
            </a:r>
            <a:r>
              <a:rPr lang="fr-FR" altLang="fr-FR" baseline="-25000">
                <a:sym typeface="Symbol" panose="05050102010706020507" pitchFamily="18" charset="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105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4494" y="201518"/>
            <a:ext cx="6155975" cy="504825"/>
          </a:xfrm>
          <a:ln/>
        </p:spPr>
        <p:txBody>
          <a:bodyPr/>
          <a:lstStyle/>
          <a:p>
            <a:r>
              <a:rPr lang="fr-FR" altLang="fr-FR" sz="2800" dirty="0" smtClean="0"/>
              <a:t>Cross sections variations</a:t>
            </a:r>
            <a:endParaRPr lang="fr-FR" altLang="fr-FR" sz="2800" dirty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33600"/>
            <a:ext cx="280511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827088" y="1700213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Cd</a:t>
            </a:r>
          </a:p>
        </p:txBody>
      </p:sp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69" y="3128877"/>
            <a:ext cx="49403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5696579" y="2832101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/>
              <a:t>Gd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1330325" y="1116806"/>
            <a:ext cx="2574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Not </a:t>
            </a:r>
            <a:r>
              <a:rPr lang="fr-FR" altLang="fr-FR" dirty="0" err="1" smtClean="0"/>
              <a:t>always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prop</a:t>
            </a:r>
            <a:r>
              <a:rPr lang="fr-FR" altLang="fr-FR" dirty="0" smtClean="0"/>
              <a:t>. </a:t>
            </a:r>
            <a:r>
              <a:rPr lang="fr-FR" altLang="fr-FR" dirty="0"/>
              <a:t>t</a:t>
            </a:r>
            <a:r>
              <a:rPr lang="fr-FR" altLang="fr-FR" dirty="0" smtClean="0"/>
              <a:t>o </a:t>
            </a:r>
            <a:r>
              <a:rPr lang="fr-FR" altLang="fr-FR" dirty="0" smtClean="0">
                <a:latin typeface="Symbol" panose="05050102010706020507" pitchFamily="18" charset="2"/>
              </a:rPr>
              <a:t>l</a:t>
            </a:r>
            <a:endParaRPr lang="fr-FR" altLang="fr-FR" dirty="0">
              <a:latin typeface="Symbol" panose="05050102010706020507" pitchFamily="18" charset="2"/>
            </a:endParaRP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40" y="957876"/>
            <a:ext cx="2822575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688203" y="3655746"/>
            <a:ext cx="149523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err="1" smtClean="0"/>
              <a:t>Low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energy</a:t>
            </a:r>
            <a:endParaRPr lang="fr-FR" altLang="fr-FR" dirty="0">
              <a:latin typeface="Symbol" panose="05050102010706020507" pitchFamily="18" charset="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507448" y="6466508"/>
            <a:ext cx="149523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High </a:t>
            </a:r>
            <a:r>
              <a:rPr lang="fr-FR" altLang="fr-FR" dirty="0" err="1" smtClean="0"/>
              <a:t>energy</a:t>
            </a:r>
            <a:endParaRPr lang="fr-FR" altLang="fr-FR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60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7290" y="14990"/>
            <a:ext cx="6557438" cy="909637"/>
          </a:xfrm>
        </p:spPr>
        <p:txBody>
          <a:bodyPr/>
          <a:lstStyle/>
          <a:p>
            <a:r>
              <a:rPr lang="fr-FR" dirty="0" err="1" smtClean="0"/>
              <a:t>Teoretical</a:t>
            </a:r>
            <a:r>
              <a:rPr lang="fr-FR" dirty="0" smtClean="0"/>
              <a:t> 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7291" y="1058237"/>
            <a:ext cx="6852894" cy="567174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400" b="1" i="1" dirty="0" smtClean="0">
                <a:solidFill>
                  <a:schemeClr val="tx1"/>
                </a:solidFill>
              </a:rPr>
              <a:t>What Sylvain Desert ask me to do</a:t>
            </a:r>
          </a:p>
          <a:p>
            <a:pPr>
              <a:spcAft>
                <a:spcPts val="0"/>
              </a:spcAft>
            </a:pPr>
            <a:endParaRPr lang="en-US" sz="1400" b="1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Part 1 Theory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Types of radiation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Radiation from different sources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How shielding works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Shielding materials (for different uses)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Thickness approximation (Sullivan hand </a:t>
            </a:r>
            <a:r>
              <a:rPr lang="en-US" sz="1400" dirty="0" err="1" smtClean="0">
                <a:solidFill>
                  <a:schemeClr val="tx1"/>
                </a:solidFill>
              </a:rPr>
              <a:t>calcs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Leak paths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Activation</a:t>
            </a:r>
          </a:p>
          <a:p>
            <a:pPr lvl="0">
              <a:spcAft>
                <a:spcPts val="0"/>
              </a:spcAft>
            </a:pPr>
            <a:endParaRPr lang="en-US" sz="1400" dirty="0" smtClean="0">
              <a:solidFill>
                <a:schemeClr val="tx1"/>
              </a:solidFill>
            </a:endParaRPr>
          </a:p>
          <a:p>
            <a:pPr lvl="0">
              <a:spcAft>
                <a:spcPts val="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Part 2 Engineering consideration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Cost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Structural issues (stability/seismic/floor load)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Disposal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Construction techniques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Ease of manufacture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Part 3 Shielding (Low energy) </a:t>
            </a:r>
            <a:r>
              <a:rPr lang="en-US" sz="1400" b="1" dirty="0" err="1" smtClean="0">
                <a:solidFill>
                  <a:schemeClr val="tx1"/>
                </a:solidFill>
              </a:rPr>
              <a:t>ie</a:t>
            </a:r>
            <a:r>
              <a:rPr lang="en-US" sz="1400" b="1" dirty="0" smtClean="0">
                <a:solidFill>
                  <a:schemeClr val="tx1"/>
                </a:solidFill>
              </a:rPr>
              <a:t> out of line of sight (similar reactor – spallation)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Instrument caves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Beamline shielding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Use of materials (cost/performance/ease of use/disposal)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Applicable Construction techniques (cast in place/blocks)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Worked example 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Reactor source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Spallation source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FR" altLang="fr-FR" dirty="0" err="1" smtClean="0"/>
              <a:t>Depends</a:t>
            </a:r>
            <a:r>
              <a:rPr lang="fr-FR" altLang="fr-FR" dirty="0" smtClean="0"/>
              <a:t> of the microstructure</a:t>
            </a:r>
            <a:endParaRPr lang="fr-FR" altLang="fr-FR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569325" cy="1944687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fr-FR" altLang="fr-FR" sz="2000" dirty="0" smtClean="0"/>
              <a:t>This </a:t>
            </a:r>
            <a:r>
              <a:rPr lang="fr-FR" altLang="fr-FR" sz="2000" dirty="0" err="1" smtClean="0"/>
              <a:t>does</a:t>
            </a:r>
            <a:r>
              <a:rPr lang="fr-FR" altLang="fr-FR" sz="2000" dirty="0" smtClean="0"/>
              <a:t> not </a:t>
            </a:r>
            <a:r>
              <a:rPr lang="fr-FR" altLang="fr-FR" sz="2000" dirty="0" err="1" smtClean="0"/>
              <a:t>take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into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account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heterogeneities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small</a:t>
            </a:r>
            <a:r>
              <a:rPr lang="fr-FR" altLang="fr-FR" sz="2000" dirty="0" smtClean="0"/>
              <a:t> angle </a:t>
            </a:r>
            <a:r>
              <a:rPr lang="fr-FR" altLang="fr-FR" sz="2000" dirty="0" err="1" smtClean="0"/>
              <a:t>scattering</a:t>
            </a:r>
            <a:r>
              <a:rPr lang="fr-FR" altLang="fr-FR" sz="2000" dirty="0" smtClean="0"/>
              <a:t>.</a:t>
            </a:r>
            <a:endParaRPr lang="fr-FR" altLang="fr-FR" sz="20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fr-FR" altLang="fr-FR" sz="2000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fr-FR" altLang="fr-FR" sz="2000" dirty="0" err="1" smtClean="0"/>
              <a:t>Example</a:t>
            </a:r>
            <a:r>
              <a:rPr lang="fr-FR" altLang="fr-FR" sz="2000" dirty="0" smtClean="0"/>
              <a:t> </a:t>
            </a:r>
            <a:r>
              <a:rPr lang="fr-FR" altLang="fr-FR" sz="2000" dirty="0"/>
              <a:t>: </a:t>
            </a:r>
            <a:r>
              <a:rPr lang="fr-FR" altLang="fr-FR" sz="2000" dirty="0" err="1" smtClean="0"/>
              <a:t>porous</a:t>
            </a:r>
            <a:r>
              <a:rPr lang="fr-FR" altLang="fr-FR" sz="2000" dirty="0" smtClean="0"/>
              <a:t> alumina made by </a:t>
            </a:r>
            <a:r>
              <a:rPr lang="fr-FR" altLang="fr-FR" sz="2000" dirty="0" err="1"/>
              <a:t>K.Lagrene</a:t>
            </a:r>
            <a:r>
              <a:rPr lang="fr-FR" altLang="fr-FR" sz="2000" dirty="0"/>
              <a:t> :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fr-FR" altLang="fr-FR" sz="2000" dirty="0"/>
              <a:t>Al</a:t>
            </a:r>
            <a:r>
              <a:rPr lang="fr-FR" altLang="fr-FR" sz="2000" baseline="-25000" dirty="0"/>
              <a:t>2</a:t>
            </a:r>
            <a:r>
              <a:rPr lang="fr-FR" altLang="fr-FR" sz="2000" dirty="0"/>
              <a:t>O</a:t>
            </a:r>
            <a:r>
              <a:rPr lang="fr-FR" altLang="fr-FR" sz="2000" baseline="-25000" dirty="0"/>
              <a:t>3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fr-FR" altLang="fr-FR" sz="2000" dirty="0">
                <a:sym typeface="Symbol" panose="05050102010706020507" pitchFamily="18" charset="2"/>
              </a:rPr>
              <a:t></a:t>
            </a:r>
            <a:r>
              <a:rPr lang="fr-FR" altLang="fr-FR" sz="2000" baseline="-25000" dirty="0">
                <a:sym typeface="Symbol" panose="05050102010706020507" pitchFamily="18" charset="2"/>
              </a:rPr>
              <a:t>a</a:t>
            </a:r>
            <a:r>
              <a:rPr lang="fr-FR" altLang="fr-FR" sz="2000" dirty="0">
                <a:sym typeface="Symbol" panose="05050102010706020507" pitchFamily="18" charset="2"/>
              </a:rPr>
              <a:t> = 0.46 barns	 	</a:t>
            </a:r>
            <a:r>
              <a:rPr lang="fr-FR" altLang="fr-FR" sz="2000" baseline="-25000" dirty="0">
                <a:sym typeface="Symbol" panose="05050102010706020507" pitchFamily="18" charset="2"/>
              </a:rPr>
              <a:t>c</a:t>
            </a:r>
            <a:r>
              <a:rPr lang="fr-FR" altLang="fr-FR" sz="2000" dirty="0">
                <a:sym typeface="Symbol" panose="05050102010706020507" pitchFamily="18" charset="2"/>
              </a:rPr>
              <a:t> = 15.68 barns	 </a:t>
            </a:r>
            <a:r>
              <a:rPr lang="fr-FR" altLang="fr-FR" sz="2000" baseline="-25000" dirty="0">
                <a:sym typeface="Symbol" panose="05050102010706020507" pitchFamily="18" charset="2"/>
              </a:rPr>
              <a:t>i</a:t>
            </a:r>
            <a:r>
              <a:rPr lang="fr-FR" altLang="fr-FR" sz="2000" dirty="0">
                <a:sym typeface="Symbol" panose="05050102010706020507" pitchFamily="18" charset="2"/>
              </a:rPr>
              <a:t> = 0.02 </a:t>
            </a:r>
            <a:r>
              <a:rPr lang="fr-FR" altLang="fr-FR" sz="2000" dirty="0" smtClean="0">
                <a:sym typeface="Symbol" panose="05050102010706020507" pitchFamily="18" charset="2"/>
              </a:rPr>
              <a:t>barns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fr-FR" altLang="fr-FR" sz="2000" dirty="0"/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sz="2000" dirty="0" err="1" smtClean="0"/>
              <a:t>Should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be</a:t>
            </a:r>
            <a:r>
              <a:rPr lang="fr-FR" altLang="fr-FR" sz="2000" dirty="0" smtClean="0"/>
              <a:t> transparent to neutrons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sz="2000" dirty="0" smtClean="0"/>
              <a:t>But not at all due to SANS of pores.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sz="2000" dirty="0" err="1" smtClean="0"/>
              <a:t>Might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be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reduced</a:t>
            </a:r>
            <a:r>
              <a:rPr lang="fr-FR" altLang="fr-FR" sz="2000" dirty="0" smtClean="0"/>
              <a:t> if </a:t>
            </a:r>
            <a:r>
              <a:rPr lang="fr-FR" altLang="fr-FR" sz="2000" dirty="0" err="1" smtClean="0"/>
              <a:t>you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fill</a:t>
            </a:r>
            <a:r>
              <a:rPr lang="fr-FR" altLang="fr-FR" sz="2000" dirty="0" smtClean="0"/>
              <a:t> pores </a:t>
            </a:r>
            <a:r>
              <a:rPr lang="fr-FR" altLang="fr-FR" sz="2000" dirty="0" err="1" smtClean="0"/>
              <a:t>with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contrast</a:t>
            </a:r>
            <a:r>
              <a:rPr lang="fr-FR" altLang="fr-FR" sz="2000" dirty="0" smtClean="0"/>
              <a:t> match </a:t>
            </a:r>
            <a:r>
              <a:rPr lang="fr-FR" altLang="fr-FR" sz="2000" dirty="0" err="1" smtClean="0"/>
              <a:t>solvent</a:t>
            </a:r>
            <a:r>
              <a:rPr lang="fr-FR" altLang="fr-FR" sz="2000" dirty="0" smtClean="0"/>
              <a:t>.</a:t>
            </a:r>
            <a:endParaRPr lang="fr-FR" altLang="fr-FR" sz="20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6716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115888"/>
            <a:ext cx="6275388" cy="863600"/>
          </a:xfrm>
          <a:ln/>
        </p:spPr>
        <p:txBody>
          <a:bodyPr/>
          <a:lstStyle/>
          <a:p>
            <a:r>
              <a:rPr lang="fr-FR" altLang="fr-FR" dirty="0" smtClean="0"/>
              <a:t>Common </a:t>
            </a:r>
            <a:r>
              <a:rPr lang="fr-FR" altLang="fr-FR" dirty="0" err="1" smtClean="0"/>
              <a:t>materials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used</a:t>
            </a:r>
            <a:r>
              <a:rPr lang="fr-FR" altLang="fr-FR" dirty="0" smtClean="0"/>
              <a:t> on </a:t>
            </a:r>
            <a:r>
              <a:rPr lang="fr-FR" altLang="fr-FR" dirty="0" err="1" smtClean="0"/>
              <a:t>spectrometers</a:t>
            </a:r>
            <a:endParaRPr lang="fr-FR" altLang="fr-FR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95425"/>
            <a:ext cx="8964612" cy="479564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1800" b="1" dirty="0">
                <a:solidFill>
                  <a:srgbClr val="006600"/>
                </a:solidFill>
              </a:rPr>
              <a:t>Al (AG3, AG3-net </a:t>
            </a:r>
            <a:r>
              <a:rPr lang="fr-FR" altLang="fr-FR" sz="1800" b="1" dirty="0" smtClean="0">
                <a:solidFill>
                  <a:srgbClr val="006600"/>
                </a:solidFill>
              </a:rPr>
              <a:t>or </a:t>
            </a:r>
            <a:r>
              <a:rPr lang="fr-FR" altLang="fr-FR" sz="1800" b="1" dirty="0">
                <a:solidFill>
                  <a:srgbClr val="006600"/>
                </a:solidFill>
              </a:rPr>
              <a:t>AG5)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Light, </a:t>
            </a:r>
            <a:r>
              <a:rPr lang="fr-FR" altLang="fr-FR" sz="1800" dirty="0" err="1" smtClean="0"/>
              <a:t>easy</a:t>
            </a:r>
            <a:r>
              <a:rPr lang="fr-FR" altLang="fr-FR" sz="1800" dirty="0" smtClean="0"/>
              <a:t> to machine</a:t>
            </a:r>
            <a:endParaRPr lang="fr-FR" altLang="fr-FR" sz="1800" dirty="0"/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Transparent </a:t>
            </a:r>
            <a:r>
              <a:rPr lang="fr-FR" altLang="fr-FR" sz="1800" dirty="0" err="1" smtClean="0"/>
              <a:t>with</a:t>
            </a:r>
            <a:r>
              <a:rPr lang="fr-FR" altLang="fr-FR" sz="1800" dirty="0" smtClean="0"/>
              <a:t> </a:t>
            </a:r>
            <a:r>
              <a:rPr lang="fr-FR" altLang="fr-FR" sz="1800" dirty="0"/>
              <a:t>neutrons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err="1" smtClean="0"/>
              <a:t>Low</a:t>
            </a:r>
            <a:r>
              <a:rPr lang="fr-FR" altLang="fr-FR" sz="1800" dirty="0" smtClean="0"/>
              <a:t> activation (</a:t>
            </a:r>
            <a:r>
              <a:rPr lang="fr-FR" altLang="fr-FR" sz="1800" dirty="0" err="1" smtClean="0"/>
              <a:t>espeacilly</a:t>
            </a:r>
            <a:r>
              <a:rPr lang="fr-FR" altLang="fr-FR" sz="1800" dirty="0" smtClean="0"/>
              <a:t> for </a:t>
            </a:r>
            <a:r>
              <a:rPr lang="fr-FR" altLang="fr-FR" sz="1800" dirty="0"/>
              <a:t>AG3-net), </a:t>
            </a:r>
            <a:r>
              <a:rPr lang="fr-FR" altLang="fr-FR" sz="1800" dirty="0" err="1" smtClean="0"/>
              <a:t>half</a:t>
            </a:r>
            <a:r>
              <a:rPr lang="fr-FR" altLang="fr-FR" sz="1800" dirty="0" smtClean="0"/>
              <a:t> life </a:t>
            </a:r>
            <a:r>
              <a:rPr lang="fr-FR" altLang="fr-FR" sz="1800" dirty="0"/>
              <a:t>Al : </a:t>
            </a:r>
            <a:r>
              <a:rPr lang="fr-FR" altLang="fr-FR" sz="1800" dirty="0" smtClean="0"/>
              <a:t>2.24 mn</a:t>
            </a:r>
            <a:endParaRPr lang="fr-FR" altLang="fr-FR" sz="1800" dirty="0"/>
          </a:p>
          <a:p>
            <a:pPr lvl="1">
              <a:lnSpc>
                <a:spcPct val="80000"/>
              </a:lnSpc>
            </a:pPr>
            <a:r>
              <a:rPr lang="fr-FR" altLang="fr-FR" sz="1800" dirty="0" err="1" smtClean="0">
                <a:solidFill>
                  <a:srgbClr val="0000FF"/>
                </a:solidFill>
              </a:rPr>
              <a:t>Always</a:t>
            </a:r>
            <a:r>
              <a:rPr lang="fr-FR" altLang="fr-FR" sz="1800" dirty="0" smtClean="0">
                <a:solidFill>
                  <a:srgbClr val="0000FF"/>
                </a:solidFill>
              </a:rPr>
              <a:t> </a:t>
            </a:r>
            <a:r>
              <a:rPr lang="fr-FR" altLang="fr-FR" sz="1800" dirty="0" err="1" smtClean="0">
                <a:solidFill>
                  <a:srgbClr val="0000FF"/>
                </a:solidFill>
              </a:rPr>
              <a:t>wait</a:t>
            </a:r>
            <a:r>
              <a:rPr lang="fr-FR" altLang="fr-FR" sz="1800" dirty="0" smtClean="0">
                <a:solidFill>
                  <a:srgbClr val="0000FF"/>
                </a:solidFill>
              </a:rPr>
              <a:t> at least </a:t>
            </a:r>
            <a:r>
              <a:rPr lang="fr-FR" altLang="fr-FR" sz="1800" dirty="0">
                <a:solidFill>
                  <a:srgbClr val="0000FF"/>
                </a:solidFill>
              </a:rPr>
              <a:t>10mn </a:t>
            </a:r>
            <a:r>
              <a:rPr lang="fr-FR" altLang="fr-FR" sz="1800" dirty="0" err="1" smtClean="0">
                <a:solidFill>
                  <a:srgbClr val="0000FF"/>
                </a:solidFill>
              </a:rPr>
              <a:t>before</a:t>
            </a:r>
            <a:r>
              <a:rPr lang="fr-FR" altLang="fr-FR" sz="1800" dirty="0" smtClean="0">
                <a:solidFill>
                  <a:srgbClr val="0000FF"/>
                </a:solidFill>
              </a:rPr>
              <a:t> </a:t>
            </a:r>
            <a:r>
              <a:rPr lang="fr-FR" altLang="fr-FR" sz="1800" dirty="0" err="1" smtClean="0">
                <a:solidFill>
                  <a:srgbClr val="0000FF"/>
                </a:solidFill>
              </a:rPr>
              <a:t>any</a:t>
            </a:r>
            <a:r>
              <a:rPr lang="fr-FR" altLang="fr-FR" sz="1800" dirty="0" smtClean="0">
                <a:solidFill>
                  <a:srgbClr val="0000FF"/>
                </a:solidFill>
              </a:rPr>
              <a:t> Al </a:t>
            </a:r>
            <a:r>
              <a:rPr lang="fr-FR" altLang="fr-FR" sz="1800" dirty="0" err="1" smtClean="0">
                <a:solidFill>
                  <a:srgbClr val="0000FF"/>
                </a:solidFill>
              </a:rPr>
              <a:t>sample</a:t>
            </a:r>
            <a:r>
              <a:rPr lang="fr-FR" altLang="fr-FR" sz="1800" dirty="0" smtClean="0">
                <a:solidFill>
                  <a:srgbClr val="0000FF"/>
                </a:solidFill>
              </a:rPr>
              <a:t> </a:t>
            </a:r>
            <a:r>
              <a:rPr lang="fr-FR" altLang="fr-FR" sz="1800" dirty="0" err="1" smtClean="0">
                <a:solidFill>
                  <a:srgbClr val="0000FF"/>
                </a:solidFill>
              </a:rPr>
              <a:t>holder</a:t>
            </a:r>
            <a:r>
              <a:rPr lang="fr-FR" altLang="fr-FR" sz="1800" dirty="0" smtClean="0">
                <a:solidFill>
                  <a:srgbClr val="0000FF"/>
                </a:solidFill>
              </a:rPr>
              <a:t> manipulation </a:t>
            </a:r>
            <a:r>
              <a:rPr lang="fr-FR" altLang="fr-FR" sz="1800" dirty="0" err="1" smtClean="0">
                <a:solidFill>
                  <a:srgbClr val="0000FF"/>
                </a:solidFill>
              </a:rPr>
              <a:t>after</a:t>
            </a:r>
            <a:r>
              <a:rPr lang="fr-FR" altLang="fr-FR" sz="1800" dirty="0" smtClean="0">
                <a:solidFill>
                  <a:srgbClr val="0000FF"/>
                </a:solidFill>
              </a:rPr>
              <a:t> irradiation: </a:t>
            </a:r>
            <a:r>
              <a:rPr lang="fr-FR" altLang="fr-FR" sz="1800" dirty="0" err="1">
                <a:solidFill>
                  <a:srgbClr val="FF0000"/>
                </a:solidFill>
              </a:rPr>
              <a:t>e</a:t>
            </a:r>
            <a:r>
              <a:rPr lang="fr-FR" altLang="fr-FR" sz="1800" dirty="0" err="1" smtClean="0">
                <a:solidFill>
                  <a:srgbClr val="FF0000"/>
                </a:solidFill>
              </a:rPr>
              <a:t>mission</a:t>
            </a:r>
            <a:r>
              <a:rPr lang="fr-FR" altLang="fr-FR" sz="1800" dirty="0" smtClean="0">
                <a:solidFill>
                  <a:srgbClr val="FF0000"/>
                </a:solidFill>
              </a:rPr>
              <a:t> of a </a:t>
            </a:r>
            <a:r>
              <a:rPr lang="fr-FR" altLang="fr-FR" sz="1800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fr-FR" altLang="fr-FR" sz="1800" dirty="0">
                <a:solidFill>
                  <a:srgbClr val="FF0000"/>
                </a:solidFill>
              </a:rPr>
              <a:t> </a:t>
            </a:r>
            <a:r>
              <a:rPr lang="fr-FR" altLang="fr-FR" sz="1800" dirty="0" smtClean="0">
                <a:solidFill>
                  <a:srgbClr val="FF0000"/>
                </a:solidFill>
              </a:rPr>
              <a:t>of 0.8 MeV</a:t>
            </a:r>
            <a:endParaRPr lang="fr-FR" altLang="fr-FR" sz="18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endParaRPr lang="fr-FR" altLang="fr-FR" sz="1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altLang="fr-FR" sz="1800" b="1" dirty="0" err="1" smtClean="0">
                <a:solidFill>
                  <a:srgbClr val="006600"/>
                </a:solidFill>
              </a:rPr>
              <a:t>Steel</a:t>
            </a:r>
            <a:endParaRPr lang="fr-FR" altLang="fr-FR" sz="1800" b="1" dirty="0">
              <a:solidFill>
                <a:srgbClr val="006600"/>
              </a:solidFill>
            </a:endParaRPr>
          </a:p>
          <a:p>
            <a:pPr lvl="1">
              <a:lnSpc>
                <a:spcPct val="80000"/>
              </a:lnSpc>
            </a:pPr>
            <a:r>
              <a:rPr lang="fr-FR" altLang="fr-FR" sz="1800" dirty="0" err="1" smtClean="0"/>
              <a:t>Try</a:t>
            </a:r>
            <a:r>
              <a:rPr lang="fr-FR" altLang="fr-FR" sz="1800" dirty="0" smtClean="0"/>
              <a:t> to use </a:t>
            </a:r>
            <a:r>
              <a:rPr lang="fr-FR" altLang="fr-FR" sz="1800" dirty="0" err="1" smtClean="0"/>
              <a:t>steel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without</a:t>
            </a:r>
            <a:r>
              <a:rPr lang="fr-FR" altLang="fr-FR" sz="1800" dirty="0" smtClean="0"/>
              <a:t> Co (</a:t>
            </a:r>
            <a:r>
              <a:rPr lang="fr-FR" altLang="fr-FR" sz="1800" dirty="0" err="1" smtClean="0"/>
              <a:t>it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activates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with</a:t>
            </a:r>
            <a:r>
              <a:rPr lang="fr-FR" altLang="fr-FR" sz="1800" dirty="0" smtClean="0"/>
              <a:t> a </a:t>
            </a:r>
            <a:r>
              <a:rPr lang="fr-FR" altLang="fr-FR" sz="1800" dirty="0" err="1" smtClean="0"/>
              <a:t>half</a:t>
            </a:r>
            <a:r>
              <a:rPr lang="fr-FR" altLang="fr-FR" sz="1800" dirty="0" smtClean="0"/>
              <a:t> life of</a:t>
            </a:r>
            <a:r>
              <a:rPr lang="fr-FR" altLang="fr-FR" sz="1800" b="1" dirty="0" smtClean="0"/>
              <a:t> 5.3 </a:t>
            </a:r>
            <a:r>
              <a:rPr lang="fr-FR" altLang="fr-FR" sz="1800" b="1" dirty="0" err="1" smtClean="0"/>
              <a:t>year</a:t>
            </a:r>
            <a:r>
              <a:rPr lang="fr-FR" altLang="fr-FR" sz="1800" b="1" dirty="0" smtClean="0"/>
              <a:t>, </a:t>
            </a:r>
            <a:r>
              <a:rPr lang="fr-FR" altLang="fr-FR" sz="1800" b="1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fr-FR" altLang="fr-FR" sz="1800" b="1" dirty="0">
                <a:solidFill>
                  <a:srgbClr val="FF0000"/>
                </a:solidFill>
              </a:rPr>
              <a:t> </a:t>
            </a:r>
            <a:r>
              <a:rPr lang="fr-FR" altLang="fr-FR" sz="1800" b="1" dirty="0" smtClean="0">
                <a:solidFill>
                  <a:srgbClr val="FF0000"/>
                </a:solidFill>
              </a:rPr>
              <a:t>of 1.3 MeV</a:t>
            </a:r>
            <a:endParaRPr lang="fr-FR" altLang="fr-FR" sz="1800" b="1" dirty="0"/>
          </a:p>
          <a:p>
            <a:pPr lvl="1">
              <a:lnSpc>
                <a:spcPct val="80000"/>
              </a:lnSpc>
            </a:pPr>
            <a:r>
              <a:rPr lang="fr-FR" altLang="fr-FR" sz="1800" dirty="0" err="1" smtClean="0"/>
              <a:t>Quite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absorbing</a:t>
            </a:r>
            <a:r>
              <a:rPr lang="fr-FR" altLang="fr-FR" sz="1800" dirty="0" smtClean="0"/>
              <a:t> </a:t>
            </a:r>
            <a:r>
              <a:rPr lang="fr-FR" altLang="fr-FR" sz="1800" dirty="0">
                <a:sym typeface="Symbol" panose="05050102010706020507" pitchFamily="18" charset="2"/>
              </a:rPr>
              <a:t></a:t>
            </a:r>
            <a:r>
              <a:rPr lang="fr-FR" altLang="fr-FR" sz="1800" baseline="-25000" dirty="0">
                <a:sym typeface="Symbol" panose="05050102010706020507" pitchFamily="18" charset="2"/>
              </a:rPr>
              <a:t>a</a:t>
            </a:r>
            <a:r>
              <a:rPr lang="fr-FR" altLang="fr-FR" sz="1800" dirty="0">
                <a:sym typeface="Symbol" panose="05050102010706020507" pitchFamily="18" charset="2"/>
              </a:rPr>
              <a:t> = 2.56 barns</a:t>
            </a:r>
            <a:endParaRPr lang="fr-FR" altLang="fr-FR" sz="1800" dirty="0"/>
          </a:p>
          <a:p>
            <a:pPr lvl="1">
              <a:lnSpc>
                <a:spcPct val="80000"/>
              </a:lnSpc>
            </a:pPr>
            <a:r>
              <a:rPr lang="fr-FR" altLang="fr-FR" sz="1800" dirty="0" err="1" smtClean="0"/>
              <a:t>Strong</a:t>
            </a:r>
            <a:endParaRPr lang="fr-FR" altLang="fr-FR" sz="1800" dirty="0"/>
          </a:p>
          <a:p>
            <a:pPr lvl="1">
              <a:lnSpc>
                <a:spcPct val="80000"/>
              </a:lnSpc>
            </a:pPr>
            <a:endParaRPr lang="fr-FR" altLang="fr-FR" sz="1800" dirty="0"/>
          </a:p>
          <a:p>
            <a:pPr>
              <a:lnSpc>
                <a:spcPct val="80000"/>
              </a:lnSpc>
            </a:pPr>
            <a:r>
              <a:rPr lang="fr-FR" altLang="fr-FR" sz="1800" b="1" dirty="0" err="1">
                <a:solidFill>
                  <a:srgbClr val="006600"/>
                </a:solidFill>
              </a:rPr>
              <a:t>Zircalloy</a:t>
            </a:r>
            <a:r>
              <a:rPr lang="fr-FR" altLang="fr-FR" sz="1800" b="1" dirty="0">
                <a:solidFill>
                  <a:srgbClr val="006600"/>
                </a:solidFill>
              </a:rPr>
              <a:t> (Zr + 2.5% Sn)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Transparent </a:t>
            </a:r>
            <a:r>
              <a:rPr lang="fr-FR" altLang="fr-FR" sz="1800" dirty="0" smtClean="0"/>
              <a:t>to neutrons</a:t>
            </a:r>
            <a:endParaRPr lang="fr-FR" altLang="fr-FR" sz="1800" dirty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High </a:t>
            </a:r>
            <a:r>
              <a:rPr lang="fr-FR" altLang="fr-FR" sz="1800" dirty="0" err="1" smtClean="0"/>
              <a:t>strength</a:t>
            </a:r>
            <a:r>
              <a:rPr lang="fr-FR" altLang="fr-FR" sz="1800" dirty="0" smtClean="0"/>
              <a:t>, </a:t>
            </a:r>
            <a:r>
              <a:rPr lang="fr-FR" altLang="fr-FR" sz="1800" dirty="0" err="1" smtClean="0"/>
              <a:t>low</a:t>
            </a:r>
            <a:r>
              <a:rPr lang="fr-FR" altLang="fr-FR" sz="1800" dirty="0" smtClean="0"/>
              <a:t> activation, (</a:t>
            </a:r>
            <a:r>
              <a:rPr lang="fr-FR" altLang="fr-FR" sz="1800" dirty="0" err="1" smtClean="0"/>
              <a:t>emits</a:t>
            </a:r>
            <a:r>
              <a:rPr lang="fr-FR" altLang="fr-FR" sz="1800" dirty="0" smtClean="0"/>
              <a:t> </a:t>
            </a:r>
            <a:r>
              <a:rPr lang="fr-FR" altLang="fr-FR" sz="1800" dirty="0"/>
              <a:t>béta)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err="1" smtClean="0"/>
              <a:t>Difficult</a:t>
            </a:r>
            <a:r>
              <a:rPr lang="fr-FR" altLang="fr-FR" sz="1800" dirty="0" smtClean="0"/>
              <a:t> to </a:t>
            </a:r>
            <a:r>
              <a:rPr lang="fr-FR" altLang="fr-FR" sz="1800" dirty="0" err="1" smtClean="0"/>
              <a:t>find</a:t>
            </a: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35898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88913"/>
            <a:ext cx="6275388" cy="863600"/>
          </a:xfrm>
          <a:ln/>
        </p:spPr>
        <p:txBody>
          <a:bodyPr/>
          <a:lstStyle/>
          <a:p>
            <a:r>
              <a:rPr lang="fr-FR" altLang="fr-FR" dirty="0" err="1" smtClean="0"/>
              <a:t>Other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materials</a:t>
            </a:r>
            <a:endParaRPr lang="fr-FR" altLang="fr-FR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17351"/>
            <a:ext cx="8964612" cy="3024187"/>
          </a:xfrm>
        </p:spPr>
        <p:txBody>
          <a:bodyPr/>
          <a:lstStyle/>
          <a:p>
            <a:pPr lvl="1">
              <a:buFontTx/>
              <a:buNone/>
            </a:pPr>
            <a:endParaRPr lang="fr-FR" altLang="fr-FR" sz="1800" dirty="0"/>
          </a:p>
          <a:p>
            <a:r>
              <a:rPr lang="fr-FR" altLang="fr-FR" sz="1800" b="1" dirty="0" err="1" smtClean="0">
                <a:solidFill>
                  <a:srgbClr val="006600"/>
                </a:solidFill>
              </a:rPr>
              <a:t>Brass</a:t>
            </a:r>
            <a:r>
              <a:rPr lang="fr-FR" altLang="fr-FR" sz="1800" b="1" dirty="0" smtClean="0">
                <a:solidFill>
                  <a:srgbClr val="006600"/>
                </a:solidFill>
              </a:rPr>
              <a:t> (Cu Zn </a:t>
            </a:r>
            <a:r>
              <a:rPr lang="fr-FR" altLang="fr-FR" sz="1800" b="1" dirty="0" err="1" smtClean="0">
                <a:solidFill>
                  <a:srgbClr val="006600"/>
                </a:solidFill>
              </a:rPr>
              <a:t>alloy</a:t>
            </a:r>
            <a:r>
              <a:rPr lang="fr-FR" altLang="fr-FR" sz="1800" b="1" dirty="0" smtClean="0">
                <a:solidFill>
                  <a:srgbClr val="006600"/>
                </a:solidFill>
              </a:rPr>
              <a:t>)</a:t>
            </a:r>
            <a:endParaRPr lang="fr-FR" altLang="fr-FR" sz="1800" b="1" dirty="0">
              <a:solidFill>
                <a:srgbClr val="006600"/>
              </a:solidFill>
            </a:endParaRPr>
          </a:p>
          <a:p>
            <a:pPr lvl="1"/>
            <a:r>
              <a:rPr lang="fr-FR" altLang="fr-FR" sz="1800" dirty="0" err="1" smtClean="0"/>
              <a:t>Easy</a:t>
            </a:r>
            <a:r>
              <a:rPr lang="fr-FR" altLang="fr-FR" sz="1800" dirty="0" smtClean="0"/>
              <a:t> to machine but</a:t>
            </a:r>
          </a:p>
          <a:p>
            <a:pPr lvl="1"/>
            <a:r>
              <a:rPr lang="fr-FR" altLang="fr-FR" sz="1800" dirty="0" smtClean="0"/>
              <a:t>Zn has high activation; </a:t>
            </a:r>
            <a:r>
              <a:rPr lang="fr-FR" altLang="fr-FR" sz="1800" dirty="0" err="1" smtClean="0"/>
              <a:t>half</a:t>
            </a:r>
            <a:r>
              <a:rPr lang="fr-FR" altLang="fr-FR" sz="1800" dirty="0" smtClean="0"/>
              <a:t> life 244 </a:t>
            </a:r>
            <a:r>
              <a:rPr lang="fr-FR" altLang="fr-FR" sz="1800" dirty="0" err="1" smtClean="0"/>
              <a:t>days</a:t>
            </a:r>
            <a:r>
              <a:rPr lang="fr-FR" altLang="fr-FR" sz="1800" dirty="0" smtClean="0"/>
              <a:t>, </a:t>
            </a:r>
            <a:r>
              <a:rPr lang="fr-FR" altLang="fr-FR" sz="1800" dirty="0">
                <a:latin typeface="Symbol" panose="05050102010706020507" pitchFamily="18" charset="2"/>
              </a:rPr>
              <a:t>g</a:t>
            </a:r>
            <a:r>
              <a:rPr lang="fr-FR" altLang="fr-FR" sz="1800" dirty="0"/>
              <a:t> </a:t>
            </a:r>
            <a:r>
              <a:rPr lang="fr-FR" altLang="fr-FR" sz="1800" dirty="0" smtClean="0"/>
              <a:t>of 1.3 MeV</a:t>
            </a:r>
            <a:endParaRPr lang="fr-FR" altLang="fr-FR" sz="1800" dirty="0"/>
          </a:p>
          <a:p>
            <a:pPr lvl="1"/>
            <a:r>
              <a:rPr lang="fr-FR" altLang="fr-FR" sz="1800" dirty="0" smtClean="0"/>
              <a:t>To </a:t>
            </a:r>
            <a:r>
              <a:rPr lang="fr-FR" altLang="fr-FR" sz="1800" dirty="0" err="1" smtClean="0"/>
              <a:t>avoid</a:t>
            </a:r>
            <a:r>
              <a:rPr lang="fr-FR" altLang="fr-FR" sz="1800" dirty="0" smtClean="0"/>
              <a:t> close to the </a:t>
            </a:r>
            <a:r>
              <a:rPr lang="fr-FR" altLang="fr-FR" sz="1800" dirty="0" err="1" smtClean="0"/>
              <a:t>beam</a:t>
            </a:r>
            <a:endParaRPr lang="fr-FR" altLang="fr-FR" sz="1800" dirty="0"/>
          </a:p>
          <a:p>
            <a:pPr lvl="1"/>
            <a:endParaRPr lang="fr-FR" altLang="fr-FR" sz="1800" dirty="0"/>
          </a:p>
          <a:p>
            <a:r>
              <a:rPr lang="fr-FR" altLang="fr-FR" sz="1800" b="1" dirty="0" smtClean="0">
                <a:solidFill>
                  <a:srgbClr val="006600"/>
                </a:solidFill>
              </a:rPr>
              <a:t>Plastics</a:t>
            </a:r>
            <a:endParaRPr lang="fr-FR" altLang="fr-FR" sz="1800" b="1" dirty="0">
              <a:solidFill>
                <a:srgbClr val="006600"/>
              </a:solidFill>
            </a:endParaRPr>
          </a:p>
          <a:p>
            <a:pPr lvl="1"/>
            <a:r>
              <a:rPr lang="fr-FR" altLang="fr-FR" sz="1800" dirty="0" err="1" smtClean="0"/>
              <a:t>Becomes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powder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under</a:t>
            </a:r>
            <a:r>
              <a:rPr lang="fr-FR" altLang="fr-FR" sz="1800" dirty="0" smtClean="0"/>
              <a:t> </a:t>
            </a:r>
            <a:r>
              <a:rPr lang="fr-FR" altLang="fr-FR" sz="1800" dirty="0" smtClean="0">
                <a:latin typeface="Symbol" panose="05050102010706020507" pitchFamily="18" charset="2"/>
              </a:rPr>
              <a:t>g</a:t>
            </a:r>
            <a:r>
              <a:rPr lang="fr-FR" altLang="fr-FR" sz="1800" dirty="0" smtClean="0"/>
              <a:t> irradiation. </a:t>
            </a:r>
            <a:r>
              <a:rPr lang="fr-FR" altLang="fr-FR" sz="1800" dirty="0">
                <a:latin typeface="Symbol" panose="05050102010706020507" pitchFamily="18" charset="2"/>
              </a:rPr>
              <a:t>g </a:t>
            </a:r>
            <a:r>
              <a:rPr lang="fr-FR" altLang="fr-FR" sz="1800" dirty="0" smtClean="0">
                <a:latin typeface="Symbol" panose="05050102010706020507" pitchFamily="18" charset="2"/>
              </a:rPr>
              <a:t> </a:t>
            </a:r>
            <a:r>
              <a:rPr lang="fr-FR" altLang="fr-FR" sz="1800" dirty="0" smtClean="0"/>
              <a:t>breaks double links in the </a:t>
            </a:r>
            <a:r>
              <a:rPr lang="fr-FR" altLang="fr-FR" sz="1800" dirty="0" err="1" smtClean="0"/>
              <a:t>molecules</a:t>
            </a:r>
            <a:endParaRPr lang="fr-FR" altLang="fr-FR" sz="1800" dirty="0"/>
          </a:p>
          <a:p>
            <a:pPr lvl="1"/>
            <a:r>
              <a:rPr lang="fr-FR" altLang="fr-FR" sz="1800" dirty="0" err="1" smtClean="0"/>
              <a:t>Highly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absorbing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because</a:t>
            </a:r>
            <a:r>
              <a:rPr lang="fr-FR" altLang="fr-FR" sz="1800" dirty="0" smtClean="0"/>
              <a:t> of </a:t>
            </a:r>
            <a:r>
              <a:rPr lang="fr-FR" altLang="fr-FR" sz="1800" dirty="0" err="1" smtClean="0"/>
              <a:t>hydrogen</a:t>
            </a:r>
            <a:r>
              <a:rPr lang="fr-FR" altLang="fr-FR" sz="1800" dirty="0" smtClean="0"/>
              <a:t> </a:t>
            </a:r>
            <a:r>
              <a:rPr lang="fr-FR" altLang="fr-FR" sz="1800" dirty="0"/>
              <a:t>: </a:t>
            </a:r>
            <a:r>
              <a:rPr lang="fr-FR" altLang="fr-FR" sz="1800" dirty="0">
                <a:latin typeface="Symbol" panose="05050102010706020507" pitchFamily="18" charset="2"/>
              </a:rPr>
              <a:t></a:t>
            </a:r>
            <a:r>
              <a:rPr lang="fr-FR" altLang="fr-FR" sz="1800" baseline="-25000" dirty="0"/>
              <a:t>i</a:t>
            </a:r>
            <a:r>
              <a:rPr lang="fr-FR" altLang="fr-FR" sz="1800" dirty="0"/>
              <a:t> = 80 barns</a:t>
            </a:r>
          </a:p>
          <a:p>
            <a:pPr lvl="1"/>
            <a:r>
              <a:rPr lang="fr-FR" altLang="fr-FR" sz="1800" dirty="0" smtClean="0"/>
              <a:t>To </a:t>
            </a:r>
            <a:r>
              <a:rPr lang="fr-FR" altLang="fr-FR" sz="1800" dirty="0" err="1" smtClean="0"/>
              <a:t>avoid</a:t>
            </a:r>
            <a:r>
              <a:rPr lang="fr-FR" altLang="fr-FR" sz="1800" dirty="0" smtClean="0"/>
              <a:t> if high </a:t>
            </a:r>
            <a:r>
              <a:rPr lang="fr-FR" altLang="fr-FR" sz="1800" dirty="0" smtClean="0">
                <a:latin typeface="Symbol" panose="05050102010706020507" pitchFamily="18" charset="2"/>
              </a:rPr>
              <a:t>g </a:t>
            </a:r>
            <a:r>
              <a:rPr lang="fr-FR" altLang="fr-FR" sz="1800" dirty="0"/>
              <a:t>dose</a:t>
            </a:r>
          </a:p>
        </p:txBody>
      </p:sp>
    </p:spTree>
    <p:extLst>
      <p:ext uri="{BB962C8B-B14F-4D97-AF65-F5344CB8AC3E}">
        <p14:creationId xmlns:p14="http://schemas.microsoft.com/office/powerpoint/2010/main" val="7404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60359"/>
            <a:ext cx="6905625" cy="863600"/>
          </a:xfrm>
          <a:ln/>
        </p:spPr>
        <p:txBody>
          <a:bodyPr/>
          <a:lstStyle/>
          <a:p>
            <a:r>
              <a:rPr lang="fr-FR" altLang="fr-FR" dirty="0" err="1" smtClean="0"/>
              <a:t>Various</a:t>
            </a:r>
            <a:r>
              <a:rPr lang="fr-FR" altLang="fr-FR" dirty="0" smtClean="0"/>
              <a:t> thermal neutrons Transmissions</a:t>
            </a:r>
            <a:endParaRPr lang="fr-FR" altLang="fr-FR" dirty="0"/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7" y="1615758"/>
            <a:ext cx="3240088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61" y="1182689"/>
            <a:ext cx="30511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765" name="Group 13"/>
          <p:cNvGrpSpPr>
            <a:grpSpLocks/>
          </p:cNvGrpSpPr>
          <p:nvPr/>
        </p:nvGrpSpPr>
        <p:grpSpPr bwMode="auto">
          <a:xfrm>
            <a:off x="6545263" y="4394137"/>
            <a:ext cx="2274887" cy="2335212"/>
            <a:chOff x="3415" y="1846"/>
            <a:chExt cx="1433" cy="1471"/>
          </a:xfrm>
        </p:grpSpPr>
        <p:pic>
          <p:nvPicPr>
            <p:cNvPr id="7475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1888"/>
              <a:ext cx="1286" cy="14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760" name="Text Box 8"/>
            <p:cNvSpPr txBox="1">
              <a:spLocks noChangeArrowheads="1"/>
            </p:cNvSpPr>
            <p:nvPr/>
          </p:nvSpPr>
          <p:spPr bwMode="auto">
            <a:xfrm>
              <a:off x="4241" y="2160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/>
                <a:t>Fe</a:t>
              </a:r>
            </a:p>
          </p:txBody>
        </p:sp>
        <p:sp>
          <p:nvSpPr>
            <p:cNvPr id="74761" name="Text Box 9"/>
            <p:cNvSpPr txBox="1">
              <a:spLocks noChangeArrowheads="1"/>
            </p:cNvSpPr>
            <p:nvPr/>
          </p:nvSpPr>
          <p:spPr bwMode="auto">
            <a:xfrm>
              <a:off x="3415" y="3062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/>
                <a:t>0</a:t>
              </a:r>
            </a:p>
          </p:txBody>
        </p:sp>
        <p:sp>
          <p:nvSpPr>
            <p:cNvPr id="74762" name="Text Box 10"/>
            <p:cNvSpPr txBox="1">
              <a:spLocks noChangeArrowheads="1"/>
            </p:cNvSpPr>
            <p:nvPr/>
          </p:nvSpPr>
          <p:spPr bwMode="auto">
            <a:xfrm>
              <a:off x="3418" y="184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/>
                <a:t>1</a:t>
              </a:r>
            </a:p>
          </p:txBody>
        </p:sp>
        <p:sp>
          <p:nvSpPr>
            <p:cNvPr id="74763" name="Text Box 11"/>
            <p:cNvSpPr txBox="1">
              <a:spLocks noChangeArrowheads="1"/>
            </p:cNvSpPr>
            <p:nvPr/>
          </p:nvSpPr>
          <p:spPr bwMode="auto">
            <a:xfrm>
              <a:off x="3540" y="3018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/>
                <a:t>4</a:t>
              </a:r>
              <a:r>
                <a:rPr lang="en-US" altLang="fr-FR" sz="1200">
                  <a:cs typeface="Arial" panose="020B0604020202020204" pitchFamily="34" charset="0"/>
                </a:rPr>
                <a:t>Å</a:t>
              </a:r>
            </a:p>
          </p:txBody>
        </p:sp>
        <p:sp>
          <p:nvSpPr>
            <p:cNvPr id="74764" name="Text Box 12"/>
            <p:cNvSpPr txBox="1">
              <a:spLocks noChangeArrowheads="1"/>
            </p:cNvSpPr>
            <p:nvPr/>
          </p:nvSpPr>
          <p:spPr bwMode="auto">
            <a:xfrm>
              <a:off x="4531" y="2795"/>
              <a:ext cx="31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/>
                <a:t>18</a:t>
              </a:r>
              <a:r>
                <a:rPr lang="en-US" altLang="fr-FR" sz="1200">
                  <a:cs typeface="Arial" panose="020B0604020202020204" pitchFamily="34" charset="0"/>
                </a:rPr>
                <a:t>Å</a:t>
              </a:r>
            </a:p>
          </p:txBody>
        </p:sp>
      </p:grpSp>
      <p:grpSp>
        <p:nvGrpSpPr>
          <p:cNvPr id="74774" name="Group 22"/>
          <p:cNvGrpSpPr>
            <a:grpSpLocks/>
          </p:cNvGrpSpPr>
          <p:nvPr/>
        </p:nvGrpSpPr>
        <p:grpSpPr bwMode="auto">
          <a:xfrm>
            <a:off x="3924300" y="4425887"/>
            <a:ext cx="2286000" cy="2257425"/>
            <a:chOff x="2393" y="2553"/>
            <a:chExt cx="1440" cy="1422"/>
          </a:xfrm>
        </p:grpSpPr>
        <p:pic>
          <p:nvPicPr>
            <p:cNvPr id="74766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2568"/>
              <a:ext cx="1290" cy="1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767" name="Text Box 15"/>
            <p:cNvSpPr txBox="1">
              <a:spLocks noChangeArrowheads="1"/>
            </p:cNvSpPr>
            <p:nvPr/>
          </p:nvSpPr>
          <p:spPr bwMode="auto">
            <a:xfrm>
              <a:off x="2971" y="3484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/>
                <a:t>H</a:t>
              </a:r>
              <a:r>
                <a:rPr lang="fr-FR" altLang="fr-FR" sz="1200" baseline="-25000"/>
                <a:t>2</a:t>
              </a:r>
              <a:r>
                <a:rPr lang="fr-FR" altLang="fr-FR" sz="1200"/>
                <a:t>O</a:t>
              </a:r>
            </a:p>
          </p:txBody>
        </p:sp>
        <p:sp>
          <p:nvSpPr>
            <p:cNvPr id="74768" name="Text Box 16"/>
            <p:cNvSpPr txBox="1">
              <a:spLocks noChangeArrowheads="1"/>
            </p:cNvSpPr>
            <p:nvPr/>
          </p:nvSpPr>
          <p:spPr bwMode="auto">
            <a:xfrm>
              <a:off x="3061" y="2667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/>
                <a:t>D</a:t>
              </a:r>
              <a:r>
                <a:rPr lang="fr-FR" altLang="fr-FR" sz="1200" baseline="-25000"/>
                <a:t>2</a:t>
              </a:r>
              <a:r>
                <a:rPr lang="fr-FR" altLang="fr-FR" sz="1200"/>
                <a:t>O</a:t>
              </a:r>
            </a:p>
          </p:txBody>
        </p:sp>
        <p:sp>
          <p:nvSpPr>
            <p:cNvPr id="74769" name="Text Box 17"/>
            <p:cNvSpPr txBox="1">
              <a:spLocks noChangeArrowheads="1"/>
            </p:cNvSpPr>
            <p:nvPr/>
          </p:nvSpPr>
          <p:spPr bwMode="auto">
            <a:xfrm>
              <a:off x="2393" y="2553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/>
                <a:t>1</a:t>
              </a:r>
            </a:p>
          </p:txBody>
        </p:sp>
        <p:sp>
          <p:nvSpPr>
            <p:cNvPr id="74770" name="Text Box 18"/>
            <p:cNvSpPr txBox="1">
              <a:spLocks noChangeArrowheads="1"/>
            </p:cNvSpPr>
            <p:nvPr/>
          </p:nvSpPr>
          <p:spPr bwMode="auto">
            <a:xfrm>
              <a:off x="2412" y="3798"/>
              <a:ext cx="1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/>
                <a:t>0</a:t>
              </a:r>
            </a:p>
          </p:txBody>
        </p:sp>
        <p:sp>
          <p:nvSpPr>
            <p:cNvPr id="74771" name="Text Box 19"/>
            <p:cNvSpPr txBox="1">
              <a:spLocks noChangeArrowheads="1"/>
            </p:cNvSpPr>
            <p:nvPr/>
          </p:nvSpPr>
          <p:spPr bwMode="auto">
            <a:xfrm>
              <a:off x="2532" y="3753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/>
                <a:t>4</a:t>
              </a:r>
              <a:r>
                <a:rPr lang="en-US" altLang="fr-FR" sz="1200">
                  <a:cs typeface="Arial" panose="020B0604020202020204" pitchFamily="34" charset="0"/>
                </a:rPr>
                <a:t>Å</a:t>
              </a:r>
            </a:p>
          </p:txBody>
        </p:sp>
        <p:sp>
          <p:nvSpPr>
            <p:cNvPr id="74772" name="Text Box 20"/>
            <p:cNvSpPr txBox="1">
              <a:spLocks noChangeArrowheads="1"/>
            </p:cNvSpPr>
            <p:nvPr/>
          </p:nvSpPr>
          <p:spPr bwMode="auto">
            <a:xfrm>
              <a:off x="3515" y="3439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/>
                <a:t>18</a:t>
              </a:r>
              <a:r>
                <a:rPr lang="en-US" altLang="fr-FR" sz="1200">
                  <a:cs typeface="Arial" panose="020B0604020202020204" pitchFamily="34" charset="0"/>
                </a:rPr>
                <a:t>Å</a:t>
              </a:r>
            </a:p>
          </p:txBody>
        </p:sp>
      </p:grpSp>
      <p:pic>
        <p:nvPicPr>
          <p:cNvPr id="74775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7" y="2424049"/>
            <a:ext cx="3065462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8674" y="1479333"/>
            <a:ext cx="21621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Transmission of </a:t>
            </a:r>
            <a:r>
              <a:rPr lang="fr-FR" sz="1200" b="1" dirty="0" err="1" smtClean="0"/>
              <a:t>Zircalloy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windows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with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thickness</a:t>
            </a:r>
            <a:r>
              <a:rPr lang="fr-FR" sz="1200" b="1" dirty="0" smtClean="0"/>
              <a:t> and </a:t>
            </a:r>
            <a:r>
              <a:rPr lang="fr-FR" sz="1200" b="1" dirty="0" err="1" smtClean="0"/>
              <a:t>wavelength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8341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25" y="115888"/>
            <a:ext cx="6275388" cy="649287"/>
          </a:xfrm>
          <a:ln/>
        </p:spPr>
        <p:txBody>
          <a:bodyPr/>
          <a:lstStyle/>
          <a:p>
            <a:r>
              <a:rPr lang="fr-FR" altLang="fr-FR" sz="2800" dirty="0" smtClean="0"/>
              <a:t>Gamma radiation protection</a:t>
            </a:r>
            <a:endParaRPr lang="fr-FR" altLang="fr-FR" sz="28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80400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000" b="1" dirty="0" err="1" smtClean="0"/>
              <a:t>Concrete</a:t>
            </a:r>
            <a:endParaRPr lang="fr-FR" altLang="fr-FR" sz="2000" b="1" dirty="0"/>
          </a:p>
          <a:p>
            <a:pPr lvl="1">
              <a:lnSpc>
                <a:spcPct val="80000"/>
              </a:lnSpc>
            </a:pPr>
            <a:r>
              <a:rPr lang="fr-FR" altLang="fr-FR" sz="1600" dirty="0" err="1" smtClean="0"/>
              <a:t>Contain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roughly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15% </a:t>
            </a:r>
            <a:r>
              <a:rPr lang="fr-FR" altLang="fr-FR" sz="1600" dirty="0" smtClean="0"/>
              <a:t>of water (for </a:t>
            </a:r>
            <a:r>
              <a:rPr lang="fr-FR" altLang="fr-FR" sz="1600" dirty="0" err="1" smtClean="0"/>
              <a:t>fast</a:t>
            </a:r>
            <a:r>
              <a:rPr lang="fr-FR" altLang="fr-FR" sz="1600" dirty="0" smtClean="0"/>
              <a:t> neutrons </a:t>
            </a:r>
            <a:r>
              <a:rPr lang="fr-FR" altLang="fr-FR" sz="1600" dirty="0" err="1" smtClean="0"/>
              <a:t>thermalization</a:t>
            </a:r>
            <a:r>
              <a:rPr lang="fr-FR" altLang="fr-FR" sz="1600" dirty="0" smtClean="0"/>
              <a:t>)</a:t>
            </a:r>
            <a:endParaRPr lang="fr-FR" altLang="fr-FR" sz="1600" dirty="0"/>
          </a:p>
          <a:p>
            <a:pPr lvl="1">
              <a:lnSpc>
                <a:spcPct val="80000"/>
              </a:lnSpc>
            </a:pPr>
            <a:r>
              <a:rPr lang="fr-FR" altLang="fr-FR" sz="1600" dirty="0" err="1" smtClean="0"/>
              <a:t>Low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cost</a:t>
            </a:r>
            <a:r>
              <a:rPr lang="fr-FR" altLang="fr-FR" sz="1600" dirty="0" smtClean="0"/>
              <a:t>, </a:t>
            </a:r>
            <a:r>
              <a:rPr lang="fr-FR" altLang="fr-FR" sz="1600" dirty="0" err="1" smtClean="0"/>
              <a:t>easy</a:t>
            </a:r>
            <a:r>
              <a:rPr lang="fr-FR" altLang="fr-FR" sz="1600" dirty="0" smtClean="0"/>
              <a:t> to </a:t>
            </a:r>
            <a:r>
              <a:rPr lang="fr-FR" altLang="fr-FR" sz="1600" dirty="0" err="1" smtClean="0"/>
              <a:t>handle</a:t>
            </a:r>
            <a:endParaRPr lang="fr-FR" altLang="fr-FR" sz="1600" dirty="0"/>
          </a:p>
          <a:p>
            <a:pPr lvl="1">
              <a:lnSpc>
                <a:spcPct val="80000"/>
              </a:lnSpc>
            </a:pPr>
            <a:r>
              <a:rPr lang="fr-FR" altLang="fr-FR" sz="1600" dirty="0" err="1" smtClean="0"/>
              <a:t>Various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quality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available</a:t>
            </a:r>
            <a:endParaRPr lang="fr-FR" altLang="fr-FR" sz="1600" dirty="0"/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Normal </a:t>
            </a:r>
            <a:r>
              <a:rPr lang="fr-FR" altLang="fr-FR" sz="1600" dirty="0" err="1" smtClean="0"/>
              <a:t>concrete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: 2.3 kg/dm</a:t>
            </a:r>
            <a:r>
              <a:rPr lang="fr-FR" altLang="fr-FR" sz="1600" baseline="30000" dirty="0"/>
              <a:t>3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err="1" smtClean="0"/>
              <a:t>Concrete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with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baryty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: 3.6 kg/dm</a:t>
            </a:r>
            <a:r>
              <a:rPr lang="fr-FR" altLang="fr-FR" sz="1600" baseline="30000" dirty="0"/>
              <a:t>3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Heavy </a:t>
            </a:r>
            <a:r>
              <a:rPr lang="fr-FR" altLang="fr-FR" sz="1600" dirty="0" err="1" smtClean="0"/>
              <a:t>concrete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: </a:t>
            </a:r>
            <a:r>
              <a:rPr lang="fr-FR" altLang="fr-FR" sz="1600" dirty="0" err="1" smtClean="0"/>
              <a:t>usual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4.4 kg/dm</a:t>
            </a:r>
            <a:r>
              <a:rPr lang="fr-FR" altLang="fr-FR" sz="1600" baseline="30000" dirty="0"/>
              <a:t>3</a:t>
            </a:r>
            <a:r>
              <a:rPr lang="fr-FR" altLang="fr-FR" sz="1600" dirty="0"/>
              <a:t>, </a:t>
            </a:r>
            <a:r>
              <a:rPr lang="fr-FR" altLang="fr-FR" sz="1600" dirty="0" err="1" smtClean="0"/>
              <a:t>special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6 kg/dm</a:t>
            </a:r>
            <a:r>
              <a:rPr lang="fr-FR" altLang="fr-FR" sz="1600" baseline="30000" dirty="0"/>
              <a:t>3</a:t>
            </a:r>
            <a:r>
              <a:rPr lang="fr-FR" altLang="fr-FR" sz="1600" dirty="0"/>
              <a:t>, </a:t>
            </a:r>
            <a:r>
              <a:rPr lang="fr-FR" altLang="fr-FR" sz="1600" dirty="0" smtClean="0"/>
              <a:t>for 2T </a:t>
            </a:r>
            <a:r>
              <a:rPr lang="fr-FR" altLang="fr-FR" sz="1600" dirty="0"/>
              <a:t>7 kg/dm</a:t>
            </a:r>
            <a:r>
              <a:rPr lang="fr-FR" altLang="fr-FR" sz="1600" baseline="30000" dirty="0"/>
              <a:t>3</a:t>
            </a:r>
            <a:endParaRPr lang="fr-FR" altLang="fr-FR" sz="1600" dirty="0"/>
          </a:p>
          <a:p>
            <a:pPr lvl="1">
              <a:lnSpc>
                <a:spcPct val="80000"/>
              </a:lnSpc>
            </a:pPr>
            <a:r>
              <a:rPr lang="fr-FR" altLang="fr-FR" sz="1600" dirty="0" err="1" smtClean="0"/>
              <a:t>Add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absorbing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materials</a:t>
            </a:r>
            <a:r>
              <a:rPr lang="fr-FR" altLang="fr-FR" sz="1600" dirty="0" smtClean="0"/>
              <a:t> for neutrons </a:t>
            </a:r>
            <a:r>
              <a:rPr lang="fr-FR" altLang="fr-FR" sz="1600" dirty="0"/>
              <a:t>(B</a:t>
            </a:r>
            <a:r>
              <a:rPr lang="fr-FR" altLang="fr-FR" sz="1600" baseline="-25000" dirty="0"/>
              <a:t>2</a:t>
            </a:r>
            <a:r>
              <a:rPr lang="fr-FR" altLang="fr-FR" sz="1600" dirty="0"/>
              <a:t>0</a:t>
            </a:r>
            <a:r>
              <a:rPr lang="fr-FR" altLang="fr-FR" sz="1600" baseline="-25000" dirty="0"/>
              <a:t>3</a:t>
            </a:r>
            <a:r>
              <a:rPr lang="fr-FR" altLang="fr-FR" sz="1600" dirty="0"/>
              <a:t>) </a:t>
            </a:r>
            <a:r>
              <a:rPr lang="fr-FR" altLang="fr-FR" sz="1600" dirty="0" smtClean="0"/>
              <a:t>or </a:t>
            </a:r>
            <a:r>
              <a:rPr lang="fr-FR" altLang="fr-FR" sz="1600" dirty="0">
                <a:latin typeface="Symbol" panose="05050102010706020507" pitchFamily="18" charset="2"/>
              </a:rPr>
              <a:t>g</a:t>
            </a:r>
            <a:r>
              <a:rPr lang="fr-FR" altLang="fr-FR" sz="1600" dirty="0"/>
              <a:t> (Fe, Pb, …)</a:t>
            </a:r>
          </a:p>
          <a:p>
            <a:pPr lvl="1">
              <a:lnSpc>
                <a:spcPct val="80000"/>
              </a:lnSpc>
            </a:pPr>
            <a:r>
              <a:rPr lang="fr-FR" altLang="fr-FR" sz="1600" dirty="0" smtClean="0"/>
              <a:t>May </a:t>
            </a:r>
            <a:r>
              <a:rPr lang="fr-FR" altLang="fr-FR" sz="1600" dirty="0" err="1" smtClean="0"/>
              <a:t>be</a:t>
            </a:r>
            <a:r>
              <a:rPr lang="fr-FR" altLang="fr-FR" sz="1600" dirty="0" smtClean="0"/>
              <a:t> a bit </a:t>
            </a:r>
            <a:r>
              <a:rPr lang="fr-FR" altLang="fr-FR" sz="1600" dirty="0" err="1" smtClean="0"/>
              <a:t>like</a:t>
            </a:r>
            <a:r>
              <a:rPr lang="fr-FR" altLang="fr-FR" sz="1600" dirty="0" smtClean="0"/>
              <a:t> a cooking </a:t>
            </a:r>
            <a:r>
              <a:rPr lang="fr-FR" altLang="fr-FR" sz="1600" dirty="0" err="1" smtClean="0"/>
              <a:t>receipe</a:t>
            </a:r>
            <a:r>
              <a:rPr lang="fr-FR" altLang="fr-FR" sz="1600" dirty="0" smtClean="0"/>
              <a:t> (</a:t>
            </a:r>
            <a:r>
              <a:rPr lang="fr-FR" altLang="fr-FR" sz="1600" dirty="0" err="1" smtClean="0"/>
              <a:t>heavy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concrete</a:t>
            </a:r>
            <a:r>
              <a:rPr lang="fr-FR" altLang="fr-FR" sz="1600" dirty="0" smtClean="0"/>
              <a:t> for 2T)</a:t>
            </a:r>
          </a:p>
          <a:p>
            <a:pPr lvl="1">
              <a:lnSpc>
                <a:spcPct val="80000"/>
              </a:lnSpc>
            </a:pPr>
            <a:endParaRPr lang="fr-FR" altLang="fr-FR" sz="2400" dirty="0" smtClean="0"/>
          </a:p>
          <a:p>
            <a:pPr>
              <a:lnSpc>
                <a:spcPct val="80000"/>
              </a:lnSpc>
            </a:pPr>
            <a:r>
              <a:rPr lang="fr-FR" altLang="fr-FR" sz="2000" b="1" dirty="0" smtClean="0"/>
              <a:t>Lead</a:t>
            </a:r>
          </a:p>
          <a:p>
            <a:pPr lvl="1">
              <a:lnSpc>
                <a:spcPct val="80000"/>
              </a:lnSpc>
            </a:pPr>
            <a:r>
              <a:rPr lang="fr-FR" altLang="fr-FR" sz="1600" dirty="0" smtClean="0"/>
              <a:t>Not </a:t>
            </a:r>
            <a:r>
              <a:rPr lang="fr-FR" altLang="fr-FR" sz="1600" dirty="0" err="1" smtClean="0"/>
              <a:t>that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expensive</a:t>
            </a:r>
            <a:r>
              <a:rPr lang="fr-FR" altLang="fr-FR" sz="1600" dirty="0" smtClean="0"/>
              <a:t>, </a:t>
            </a:r>
            <a:r>
              <a:rPr lang="fr-FR" altLang="fr-FR" sz="1600" dirty="0" err="1" smtClean="0"/>
              <a:t>easy</a:t>
            </a:r>
            <a:r>
              <a:rPr lang="fr-FR" altLang="fr-FR" sz="1600" dirty="0" smtClean="0"/>
              <a:t> to </a:t>
            </a:r>
            <a:r>
              <a:rPr lang="fr-FR" altLang="fr-FR" sz="1600" dirty="0" err="1" smtClean="0"/>
              <a:t>handle</a:t>
            </a:r>
            <a:r>
              <a:rPr lang="fr-FR" altLang="fr-FR" sz="1600" dirty="0" smtClean="0"/>
              <a:t> and design, </a:t>
            </a:r>
            <a:r>
              <a:rPr lang="fr-FR" altLang="fr-FR" sz="1600" dirty="0" err="1" smtClean="0"/>
              <a:t>available</a:t>
            </a:r>
            <a:r>
              <a:rPr lang="fr-FR" altLang="fr-FR" sz="1600" dirty="0" smtClean="0"/>
              <a:t> as bricks</a:t>
            </a:r>
            <a:endParaRPr lang="fr-FR" altLang="fr-FR" sz="1600" dirty="0"/>
          </a:p>
          <a:p>
            <a:pPr lvl="1">
              <a:lnSpc>
                <a:spcPct val="80000"/>
              </a:lnSpc>
            </a:pPr>
            <a:r>
              <a:rPr lang="fr-FR" altLang="fr-FR" sz="1600" dirty="0" err="1" smtClean="0"/>
              <a:t>Density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: 11.3 kg/dm</a:t>
            </a:r>
            <a:r>
              <a:rPr lang="fr-FR" altLang="fr-FR" sz="1600" baseline="30000" dirty="0"/>
              <a:t>3</a:t>
            </a:r>
          </a:p>
          <a:p>
            <a:pPr lvl="1">
              <a:lnSpc>
                <a:spcPct val="80000"/>
              </a:lnSpc>
            </a:pPr>
            <a:r>
              <a:rPr lang="fr-FR" altLang="fr-FR" sz="1600" u="sng" dirty="0" err="1" smtClean="0"/>
              <a:t>Beware</a:t>
            </a:r>
            <a:r>
              <a:rPr lang="fr-FR" altLang="fr-FR" sz="1600" u="sng" dirty="0" smtClean="0"/>
              <a:t> </a:t>
            </a:r>
            <a:r>
              <a:rPr lang="fr-FR" altLang="fr-FR" sz="1600" u="sng" dirty="0"/>
              <a:t>:</a:t>
            </a:r>
            <a:r>
              <a:rPr lang="fr-FR" altLang="fr-FR" sz="1600" dirty="0"/>
              <a:t> </a:t>
            </a:r>
            <a:r>
              <a:rPr lang="fr-FR" altLang="fr-FR" sz="1600" b="1" dirty="0">
                <a:solidFill>
                  <a:srgbClr val="FF0000"/>
                </a:solidFill>
              </a:rPr>
              <a:t>transparent 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to thermal neutrons </a:t>
            </a:r>
            <a:r>
              <a:rPr lang="fr-FR" altLang="fr-FR" sz="1600" dirty="0">
                <a:sym typeface="Symbol" panose="05050102010706020507" pitchFamily="18" charset="2"/>
              </a:rPr>
              <a:t></a:t>
            </a:r>
            <a:r>
              <a:rPr lang="fr-FR" altLang="fr-FR" sz="1600" baseline="-25000" dirty="0">
                <a:sym typeface="Symbol" panose="05050102010706020507" pitchFamily="18" charset="2"/>
              </a:rPr>
              <a:t>a</a:t>
            </a:r>
            <a:r>
              <a:rPr lang="fr-FR" altLang="fr-FR" sz="1600" dirty="0">
                <a:sym typeface="Symbol" panose="05050102010706020507" pitchFamily="18" charset="2"/>
              </a:rPr>
              <a:t> = 0.2 </a:t>
            </a:r>
            <a:r>
              <a:rPr lang="fr-FR" altLang="fr-FR" sz="1600" dirty="0" smtClean="0">
                <a:sym typeface="Symbol" panose="05050102010706020507" pitchFamily="18" charset="2"/>
              </a:rPr>
              <a:t>barns</a:t>
            </a:r>
            <a:endParaRPr lang="fr-FR" altLang="fr-FR" sz="2400" dirty="0"/>
          </a:p>
          <a:p>
            <a:pPr>
              <a:lnSpc>
                <a:spcPct val="80000"/>
              </a:lnSpc>
            </a:pPr>
            <a:r>
              <a:rPr lang="fr-FR" altLang="fr-FR" sz="2000" b="1" dirty="0" err="1" smtClean="0"/>
              <a:t>Tungsten</a:t>
            </a:r>
            <a:endParaRPr lang="fr-FR" altLang="fr-FR" sz="2000" b="1" dirty="0"/>
          </a:p>
          <a:p>
            <a:pPr lvl="1">
              <a:lnSpc>
                <a:spcPct val="80000"/>
              </a:lnSpc>
            </a:pPr>
            <a:r>
              <a:rPr lang="fr-FR" altLang="fr-FR" sz="1600" dirty="0" err="1" smtClean="0"/>
              <a:t>Highly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absorbing</a:t>
            </a:r>
            <a:r>
              <a:rPr lang="fr-FR" altLang="fr-FR" sz="1600" dirty="0" smtClean="0"/>
              <a:t>; </a:t>
            </a:r>
            <a:r>
              <a:rPr lang="fr-FR" altLang="fr-FR" sz="1600" dirty="0" err="1" smtClean="0"/>
              <a:t>Density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: 19.3 kg/dm</a:t>
            </a:r>
            <a:r>
              <a:rPr lang="fr-FR" altLang="fr-FR" sz="1600" baseline="30000" dirty="0"/>
              <a:t>3</a:t>
            </a:r>
            <a:r>
              <a:rPr lang="fr-FR" altLang="fr-FR" sz="1600" dirty="0"/>
              <a:t>; </a:t>
            </a:r>
            <a:r>
              <a:rPr lang="fr-FR" altLang="fr-FR" sz="1600" dirty="0">
                <a:sym typeface="Symbol" panose="05050102010706020507" pitchFamily="18" charset="2"/>
              </a:rPr>
              <a:t></a:t>
            </a:r>
            <a:r>
              <a:rPr lang="fr-FR" altLang="fr-FR" sz="1600" baseline="-25000" dirty="0">
                <a:sym typeface="Symbol" panose="05050102010706020507" pitchFamily="18" charset="2"/>
              </a:rPr>
              <a:t>a</a:t>
            </a:r>
            <a:r>
              <a:rPr lang="fr-FR" altLang="fr-FR" sz="1600" dirty="0">
                <a:sym typeface="Symbol" panose="05050102010706020507" pitchFamily="18" charset="2"/>
              </a:rPr>
              <a:t> = 18.3 barns</a:t>
            </a:r>
            <a:endParaRPr lang="fr-FR" altLang="fr-FR" sz="1600" dirty="0"/>
          </a:p>
          <a:p>
            <a:pPr lvl="1">
              <a:lnSpc>
                <a:spcPct val="80000"/>
              </a:lnSpc>
            </a:pPr>
            <a:r>
              <a:rPr lang="fr-FR" altLang="fr-FR" sz="1600" dirty="0" err="1" smtClean="0"/>
              <a:t>Expensive</a:t>
            </a:r>
            <a:r>
              <a:rPr lang="fr-FR" altLang="fr-FR" sz="1600" dirty="0" smtClean="0"/>
              <a:t> and </a:t>
            </a:r>
            <a:r>
              <a:rPr lang="fr-FR" altLang="fr-FR" sz="1600" dirty="0" err="1" smtClean="0"/>
              <a:t>difficult</a:t>
            </a:r>
            <a:r>
              <a:rPr lang="fr-FR" altLang="fr-FR" sz="1600" dirty="0" smtClean="0"/>
              <a:t> to machine</a:t>
            </a:r>
            <a:endParaRPr lang="fr-FR" altLang="fr-FR" sz="1600" dirty="0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187450" y="974725"/>
            <a:ext cx="741680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b="1" dirty="0" smtClean="0">
                <a:solidFill>
                  <a:srgbClr val="FF9900"/>
                </a:solidFill>
              </a:rPr>
              <a:t>To </a:t>
            </a:r>
            <a:r>
              <a:rPr lang="fr-FR" altLang="fr-FR" b="1" dirty="0" err="1" smtClean="0">
                <a:solidFill>
                  <a:srgbClr val="FF9900"/>
                </a:solidFill>
              </a:rPr>
              <a:t>be</a:t>
            </a:r>
            <a:r>
              <a:rPr lang="fr-FR" altLang="fr-FR" b="1" dirty="0" smtClean="0">
                <a:solidFill>
                  <a:srgbClr val="FF9900"/>
                </a:solidFill>
              </a:rPr>
              <a:t> </a:t>
            </a:r>
            <a:r>
              <a:rPr lang="fr-FR" altLang="fr-FR" b="1" dirty="0" err="1" smtClean="0">
                <a:solidFill>
                  <a:srgbClr val="FF9900"/>
                </a:solidFill>
              </a:rPr>
              <a:t>protected</a:t>
            </a:r>
            <a:r>
              <a:rPr lang="fr-FR" altLang="fr-FR" b="1" dirty="0" smtClean="0">
                <a:solidFill>
                  <a:srgbClr val="FF9900"/>
                </a:solidFill>
              </a:rPr>
              <a:t> </a:t>
            </a:r>
            <a:r>
              <a:rPr lang="fr-FR" altLang="fr-FR" b="1" dirty="0" err="1" smtClean="0">
                <a:solidFill>
                  <a:srgbClr val="FF9900"/>
                </a:solidFill>
              </a:rPr>
              <a:t>against</a:t>
            </a:r>
            <a:r>
              <a:rPr lang="fr-FR" altLang="fr-FR" b="1" dirty="0" smtClean="0">
                <a:solidFill>
                  <a:srgbClr val="FF9900"/>
                </a:solidFill>
              </a:rPr>
              <a:t> </a:t>
            </a:r>
            <a:r>
              <a:rPr lang="fr-FR" altLang="fr-FR" b="1" dirty="0" smtClean="0">
                <a:solidFill>
                  <a:srgbClr val="FF9900"/>
                </a:solidFill>
                <a:latin typeface="Symbol" panose="05050102010706020507" pitchFamily="18" charset="2"/>
              </a:rPr>
              <a:t>g</a:t>
            </a:r>
            <a:r>
              <a:rPr lang="fr-FR" altLang="fr-FR" b="1" dirty="0">
                <a:solidFill>
                  <a:srgbClr val="FF9900"/>
                </a:solidFill>
              </a:rPr>
              <a:t>, </a:t>
            </a:r>
            <a:r>
              <a:rPr lang="fr-FR" altLang="fr-FR" b="1" dirty="0" err="1" smtClean="0">
                <a:solidFill>
                  <a:srgbClr val="FF9900"/>
                </a:solidFill>
              </a:rPr>
              <a:t>you</a:t>
            </a:r>
            <a:r>
              <a:rPr lang="fr-FR" altLang="fr-FR" b="1" dirty="0" smtClean="0">
                <a:solidFill>
                  <a:srgbClr val="FF9900"/>
                </a:solidFill>
              </a:rPr>
              <a:t> have to put mass !</a:t>
            </a:r>
            <a:endParaRPr lang="fr-FR" altLang="fr-FR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63" y="188913"/>
            <a:ext cx="6275387" cy="576262"/>
          </a:xfrm>
          <a:ln/>
        </p:spPr>
        <p:txBody>
          <a:bodyPr/>
          <a:lstStyle/>
          <a:p>
            <a:r>
              <a:rPr lang="fr-FR" altLang="fr-FR" dirty="0" smtClean="0"/>
              <a:t>Gamma </a:t>
            </a:r>
            <a:r>
              <a:rPr lang="fr-FR" altLang="fr-FR" dirty="0" err="1" smtClean="0"/>
              <a:t>absorbing</a:t>
            </a:r>
            <a:r>
              <a:rPr lang="fr-FR" altLang="fr-FR" dirty="0" smtClean="0"/>
              <a:t> power</a:t>
            </a:r>
            <a:endParaRPr lang="fr-FR" altLang="fr-FR" dirty="0">
              <a:latin typeface="Symbol" panose="05050102010706020507" pitchFamily="18" charset="2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1303338"/>
            <a:ext cx="3649663" cy="22701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276350"/>
            <a:ext cx="3692525" cy="22971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933825"/>
            <a:ext cx="3692525" cy="22971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3933825"/>
            <a:ext cx="3692525" cy="22971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15888"/>
            <a:ext cx="7848600" cy="649287"/>
          </a:xfrm>
          <a:ln/>
        </p:spPr>
        <p:txBody>
          <a:bodyPr/>
          <a:lstStyle/>
          <a:p>
            <a:r>
              <a:rPr lang="fr-FR" altLang="fr-FR" sz="2400" dirty="0" err="1" smtClean="0"/>
              <a:t>Materials</a:t>
            </a:r>
            <a:r>
              <a:rPr lang="fr-FR" altLang="fr-FR" sz="2400" dirty="0" smtClean="0"/>
              <a:t> for neutron absorption</a:t>
            </a:r>
            <a:endParaRPr lang="fr-FR" altLang="fr-FR" sz="2400" dirty="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71550" y="1573213"/>
            <a:ext cx="669607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dirty="0" smtClean="0"/>
              <a:t>Most commonly used 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fr-FR" dirty="0" smtClean="0"/>
              <a:t> Li ; </a:t>
            </a:r>
            <a:r>
              <a:rPr lang="en-US" altLang="fr-FR" dirty="0" smtClean="0">
                <a:sym typeface="Symbol" panose="05050102010706020507" pitchFamily="18" charset="2"/>
              </a:rPr>
              <a:t></a:t>
            </a:r>
            <a:r>
              <a:rPr lang="en-US" altLang="fr-FR" baseline="-25000" dirty="0" smtClean="0">
                <a:sym typeface="Symbol" panose="05050102010706020507" pitchFamily="18" charset="2"/>
              </a:rPr>
              <a:t>a</a:t>
            </a:r>
            <a:r>
              <a:rPr lang="en-US" altLang="fr-FR" dirty="0" smtClean="0">
                <a:sym typeface="Symbol" panose="05050102010706020507" pitchFamily="18" charset="2"/>
              </a:rPr>
              <a:t> = 70 barns (</a:t>
            </a:r>
            <a:r>
              <a:rPr lang="en-US" altLang="fr-FR" baseline="30000" dirty="0" smtClean="0">
                <a:sym typeface="Symbol" panose="05050102010706020507" pitchFamily="18" charset="2"/>
              </a:rPr>
              <a:t>6</a:t>
            </a:r>
            <a:r>
              <a:rPr lang="en-US" altLang="fr-FR" dirty="0" smtClean="0"/>
              <a:t>Li ; </a:t>
            </a:r>
            <a:r>
              <a:rPr lang="en-US" altLang="fr-FR" dirty="0" smtClean="0">
                <a:sym typeface="Symbol" panose="05050102010706020507" pitchFamily="18" charset="2"/>
              </a:rPr>
              <a:t></a:t>
            </a:r>
            <a:r>
              <a:rPr lang="en-US" altLang="fr-FR" baseline="-25000" dirty="0" smtClean="0">
                <a:sym typeface="Symbol" panose="05050102010706020507" pitchFamily="18" charset="2"/>
              </a:rPr>
              <a:t>a</a:t>
            </a:r>
            <a:r>
              <a:rPr lang="en-US" altLang="fr-FR" dirty="0" smtClean="0">
                <a:sym typeface="Symbol" panose="05050102010706020507" pitchFamily="18" charset="2"/>
              </a:rPr>
              <a:t> = 940 barns , </a:t>
            </a:r>
            <a:r>
              <a:rPr lang="en-US" altLang="fr-FR" i="1" dirty="0" smtClean="0">
                <a:sym typeface="Symbol" panose="05050102010706020507" pitchFamily="18" charset="2"/>
              </a:rPr>
              <a:t>!! </a:t>
            </a:r>
            <a:r>
              <a:rPr lang="en-US" altLang="fr-FR" i="1" dirty="0" err="1" smtClean="0">
                <a:sym typeface="Symbol" panose="05050102010706020507" pitchFamily="18" charset="2"/>
              </a:rPr>
              <a:t>nuc</a:t>
            </a:r>
            <a:r>
              <a:rPr lang="en-US" altLang="fr-FR" i="1" dirty="0" smtClean="0">
                <a:sym typeface="Symbol" panose="05050102010706020507" pitchFamily="18" charset="2"/>
              </a:rPr>
              <a:t>. mat</a:t>
            </a:r>
            <a:r>
              <a:rPr lang="en-US" altLang="fr-FR" dirty="0" smtClean="0">
                <a:sym typeface="Symbol" panose="05050102010706020507" pitchFamily="18" charset="2"/>
              </a:rPr>
              <a:t> </a:t>
            </a:r>
            <a:r>
              <a:rPr lang="en-US" altLang="fr-FR" i="1" dirty="0" smtClean="0">
                <a:sym typeface="Symbol" panose="05050102010706020507" pitchFamily="18" charset="2"/>
              </a:rPr>
              <a:t>!!</a:t>
            </a:r>
            <a:r>
              <a:rPr lang="en-US" altLang="fr-FR" dirty="0" smtClean="0">
                <a:sym typeface="Symbol" panose="05050102010706020507" pitchFamily="18" charset="2"/>
              </a:rPr>
              <a:t>)</a:t>
            </a:r>
            <a:endParaRPr lang="en-US" altLang="fr-FR" dirty="0" smtClean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fr-FR" dirty="0" smtClean="0"/>
              <a:t> B ; </a:t>
            </a:r>
            <a:r>
              <a:rPr lang="en-US" altLang="fr-FR" dirty="0" smtClean="0">
                <a:sym typeface="Symbol" panose="05050102010706020507" pitchFamily="18" charset="2"/>
              </a:rPr>
              <a:t></a:t>
            </a:r>
            <a:r>
              <a:rPr lang="en-US" altLang="fr-FR" baseline="-25000" dirty="0" smtClean="0">
                <a:sym typeface="Symbol" panose="05050102010706020507" pitchFamily="18" charset="2"/>
              </a:rPr>
              <a:t>a</a:t>
            </a:r>
            <a:r>
              <a:rPr lang="en-US" altLang="fr-FR" dirty="0" smtClean="0">
                <a:sym typeface="Symbol" panose="05050102010706020507" pitchFamily="18" charset="2"/>
              </a:rPr>
              <a:t> = 767 barns (</a:t>
            </a:r>
            <a:r>
              <a:rPr lang="en-US" altLang="fr-FR" baseline="30000" dirty="0" smtClean="0">
                <a:sym typeface="Symbol" panose="05050102010706020507" pitchFamily="18" charset="2"/>
              </a:rPr>
              <a:t>10</a:t>
            </a:r>
            <a:r>
              <a:rPr lang="en-US" altLang="fr-FR" dirty="0" smtClean="0"/>
              <a:t>B ; </a:t>
            </a:r>
            <a:r>
              <a:rPr lang="en-US" altLang="fr-FR" dirty="0" smtClean="0">
                <a:sym typeface="Symbol" panose="05050102010706020507" pitchFamily="18" charset="2"/>
              </a:rPr>
              <a:t></a:t>
            </a:r>
            <a:r>
              <a:rPr lang="en-US" altLang="fr-FR" baseline="-25000" dirty="0" smtClean="0">
                <a:sym typeface="Symbol" panose="05050102010706020507" pitchFamily="18" charset="2"/>
              </a:rPr>
              <a:t>a</a:t>
            </a:r>
            <a:r>
              <a:rPr lang="en-US" altLang="fr-FR" dirty="0" smtClean="0">
                <a:sym typeface="Symbol" panose="05050102010706020507" pitchFamily="18" charset="2"/>
              </a:rPr>
              <a:t> = 3835 barns)</a:t>
            </a:r>
            <a:endParaRPr lang="en-US" altLang="fr-FR" dirty="0" smtClean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fr-FR" dirty="0" smtClean="0"/>
              <a:t> Cd ; </a:t>
            </a:r>
            <a:r>
              <a:rPr lang="en-US" altLang="fr-FR" dirty="0" smtClean="0">
                <a:sym typeface="Symbol" panose="05050102010706020507" pitchFamily="18" charset="2"/>
              </a:rPr>
              <a:t></a:t>
            </a:r>
            <a:r>
              <a:rPr lang="en-US" altLang="fr-FR" baseline="-25000" dirty="0" smtClean="0">
                <a:sym typeface="Symbol" panose="05050102010706020507" pitchFamily="18" charset="2"/>
              </a:rPr>
              <a:t>a</a:t>
            </a:r>
            <a:r>
              <a:rPr lang="en-US" altLang="fr-FR" dirty="0" smtClean="0">
                <a:sym typeface="Symbol" panose="05050102010706020507" pitchFamily="18" charset="2"/>
              </a:rPr>
              <a:t> = 2520 barns</a:t>
            </a:r>
            <a:endParaRPr lang="en-US" altLang="fr-FR" dirty="0" smtClean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fr-FR" dirty="0" smtClean="0"/>
              <a:t> </a:t>
            </a:r>
            <a:r>
              <a:rPr lang="en-US" altLang="fr-FR" dirty="0" err="1" smtClean="0"/>
              <a:t>Gd</a:t>
            </a:r>
            <a:r>
              <a:rPr lang="en-US" altLang="fr-FR" dirty="0" smtClean="0"/>
              <a:t> ; </a:t>
            </a:r>
            <a:r>
              <a:rPr lang="en-US" altLang="fr-FR" dirty="0" smtClean="0">
                <a:sym typeface="Symbol" panose="05050102010706020507" pitchFamily="18" charset="2"/>
              </a:rPr>
              <a:t></a:t>
            </a:r>
            <a:r>
              <a:rPr lang="en-US" altLang="fr-FR" baseline="-25000" dirty="0" smtClean="0">
                <a:sym typeface="Symbol" panose="05050102010706020507" pitchFamily="18" charset="2"/>
              </a:rPr>
              <a:t>a</a:t>
            </a:r>
            <a:r>
              <a:rPr lang="en-US" altLang="fr-FR" dirty="0" smtClean="0">
                <a:sym typeface="Symbol" panose="05050102010706020507" pitchFamily="18" charset="2"/>
              </a:rPr>
              <a:t> = 49700 barns; </a:t>
            </a:r>
            <a:r>
              <a:rPr lang="en-US" altLang="fr-FR" dirty="0" err="1" smtClean="0">
                <a:sym typeface="Symbol" panose="05050102010706020507" pitchFamily="18" charset="2"/>
              </a:rPr>
              <a:t>qq</a:t>
            </a:r>
            <a:r>
              <a:rPr lang="en-US" altLang="fr-FR" dirty="0" smtClean="0">
                <a:sym typeface="Symbol" panose="05050102010706020507" pitchFamily="18" charset="2"/>
              </a:rPr>
              <a:t> </a:t>
            </a:r>
            <a:r>
              <a:rPr lang="en-US" altLang="fr-FR" dirty="0" smtClean="0">
                <a:latin typeface="Symbol" panose="05050102010706020507" pitchFamily="18" charset="2"/>
                <a:sym typeface="Symbol" panose="05050102010706020507" pitchFamily="18" charset="2"/>
              </a:rPr>
              <a:t>m</a:t>
            </a:r>
            <a:r>
              <a:rPr lang="en-US" altLang="fr-FR" dirty="0" smtClean="0">
                <a:sym typeface="Symbol" panose="05050102010706020507" pitchFamily="18" charset="2"/>
              </a:rPr>
              <a:t>m are </a:t>
            </a:r>
            <a:r>
              <a:rPr lang="en-US" altLang="fr-FR" dirty="0" err="1" smtClean="0">
                <a:sym typeface="Symbol" panose="05050102010706020507" pitchFamily="18" charset="2"/>
              </a:rPr>
              <a:t>suffisent</a:t>
            </a:r>
            <a:r>
              <a:rPr lang="en-US" altLang="fr-FR" dirty="0" smtClean="0">
                <a:sym typeface="Symbol" panose="05050102010706020507" pitchFamily="18" charset="2"/>
              </a:rPr>
              <a:t> !</a:t>
            </a:r>
            <a:endParaRPr lang="en-US" altLang="fr-FR" dirty="0" smtClean="0"/>
          </a:p>
          <a:p>
            <a:pPr>
              <a:spcBef>
                <a:spcPct val="50000"/>
              </a:spcBef>
            </a:pPr>
            <a:endParaRPr lang="en-US" altLang="fr-FR" dirty="0" smtClean="0"/>
          </a:p>
          <a:p>
            <a:pPr>
              <a:spcBef>
                <a:spcPct val="50000"/>
              </a:spcBef>
            </a:pPr>
            <a:r>
              <a:rPr lang="en-US" altLang="fr-FR" u="sng" dirty="0" smtClean="0"/>
              <a:t>Beware :</a:t>
            </a:r>
          </a:p>
          <a:p>
            <a:pPr>
              <a:spcBef>
                <a:spcPct val="50000"/>
              </a:spcBef>
            </a:pPr>
            <a:r>
              <a:rPr lang="en-US" altLang="fr-FR" dirty="0" smtClean="0"/>
              <a:t>Neutron absorption conduct generally to the emission of a high energy particle; usually a </a:t>
            </a:r>
            <a:r>
              <a:rPr lang="en-US" altLang="fr-FR" dirty="0" smtClean="0">
                <a:latin typeface="Symbol" panose="05050102010706020507" pitchFamily="18" charset="2"/>
              </a:rPr>
              <a:t>g</a:t>
            </a:r>
            <a:r>
              <a:rPr lang="en-US" altLang="fr-FR" dirty="0" smtClean="0"/>
              <a:t>, sometime a </a:t>
            </a:r>
            <a:r>
              <a:rPr lang="en-US" altLang="fr-FR" dirty="0" err="1" smtClean="0">
                <a:latin typeface="Symbol" panose="05050102010706020507" pitchFamily="18" charset="2"/>
              </a:rPr>
              <a:t>a</a:t>
            </a:r>
            <a:r>
              <a:rPr lang="en-US" altLang="fr-FR" dirty="0" smtClean="0"/>
              <a:t> or a </a:t>
            </a:r>
            <a:r>
              <a:rPr lang="en-US" altLang="fr-FR" dirty="0" smtClean="0">
                <a:latin typeface="Symbol" panose="05050102010706020507" pitchFamily="18" charset="2"/>
              </a:rPr>
              <a:t>b</a:t>
            </a:r>
            <a:r>
              <a:rPr lang="en-US" altLang="fr-FR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altLang="fr-FR" dirty="0" smtClean="0"/>
              <a:t>The heavier the absorbing nucleus, the highest number of </a:t>
            </a:r>
            <a:r>
              <a:rPr lang="en-US" altLang="fr-FR" dirty="0" err="1" smtClean="0"/>
              <a:t>desexcitation</a:t>
            </a:r>
            <a:r>
              <a:rPr lang="en-US" altLang="fr-FR" dirty="0" smtClean="0"/>
              <a:t> paths with high energy particle emission  </a:t>
            </a:r>
            <a:endParaRPr lang="en-US" altLang="fr-FR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66443" y="972058"/>
            <a:ext cx="6091238" cy="533400"/>
          </a:xfrm>
          <a:solidFill>
            <a:srgbClr val="008000"/>
          </a:solidFill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solidFill>
                  <a:srgbClr val="FF9900"/>
                </a:solidFill>
              </a:rPr>
              <a:t>High absorption neutron cross section.</a:t>
            </a:r>
            <a:endParaRPr lang="fr-FR" altLang="fr-FR" sz="2000" b="1" dirty="0">
              <a:solidFill>
                <a:srgbClr val="FF9900"/>
              </a:solidFill>
            </a:endParaRPr>
          </a:p>
          <a:p>
            <a:endParaRPr lang="fr-FR" altLang="fr-FR" sz="20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163" y="163513"/>
            <a:ext cx="5903912" cy="504825"/>
          </a:xfrm>
          <a:ln/>
        </p:spPr>
        <p:txBody>
          <a:bodyPr/>
          <a:lstStyle/>
          <a:p>
            <a:r>
              <a:rPr lang="fr-FR" altLang="fr-FR" sz="3200" dirty="0" smtClean="0"/>
              <a:t>Neutron absorption</a:t>
            </a:r>
            <a:endParaRPr lang="fr-FR" altLang="fr-FR" sz="32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490" y="1346137"/>
            <a:ext cx="5522086" cy="518801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b="1" dirty="0">
                <a:solidFill>
                  <a:srgbClr val="008000"/>
                </a:solidFill>
              </a:rPr>
              <a:t>Cd </a:t>
            </a:r>
            <a:r>
              <a:rPr lang="fr-FR" altLang="fr-FR" sz="1400" b="1" dirty="0" smtClean="0">
                <a:solidFill>
                  <a:srgbClr val="008000"/>
                </a:solidFill>
              </a:rPr>
              <a:t>(</a:t>
            </a:r>
            <a:r>
              <a:rPr lang="fr-FR" altLang="fr-FR" sz="1400" b="1" dirty="0" err="1" smtClean="0">
                <a:solidFill>
                  <a:srgbClr val="008000"/>
                </a:solidFill>
              </a:rPr>
              <a:t>metallic</a:t>
            </a:r>
            <a:r>
              <a:rPr lang="fr-FR" altLang="fr-FR" sz="1400" b="1" dirty="0" smtClean="0">
                <a:solidFill>
                  <a:srgbClr val="008000"/>
                </a:solidFill>
              </a:rPr>
              <a:t> foils)</a:t>
            </a:r>
            <a:endParaRPr lang="fr-FR" altLang="fr-FR" sz="1400" b="1" dirty="0">
              <a:solidFill>
                <a:srgbClr val="008000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dirty="0" err="1" smtClean="0"/>
              <a:t>Emits</a:t>
            </a:r>
            <a:r>
              <a:rPr lang="fr-FR" altLang="fr-FR" sz="1400" dirty="0" smtClean="0"/>
              <a:t> </a:t>
            </a:r>
            <a:r>
              <a:rPr lang="fr-FR" altLang="fr-FR" sz="1400" dirty="0">
                <a:latin typeface="Symbol" panose="05050102010706020507" pitchFamily="18" charset="2"/>
              </a:rPr>
              <a:t>g</a:t>
            </a:r>
            <a:r>
              <a:rPr lang="fr-FR" altLang="fr-FR" sz="1400" dirty="0"/>
              <a:t> </a:t>
            </a:r>
            <a:r>
              <a:rPr lang="fr-FR" altLang="fr-FR" sz="1400" dirty="0" err="1" smtClean="0"/>
              <a:t>mainly</a:t>
            </a:r>
            <a:r>
              <a:rPr lang="fr-FR" altLang="fr-FR" sz="1400" dirty="0" smtClean="0"/>
              <a:t> at 0.6 MeV</a:t>
            </a:r>
            <a:r>
              <a:rPr lang="fr-FR" altLang="fr-FR" sz="1400" dirty="0"/>
              <a:t>, </a:t>
            </a:r>
            <a:r>
              <a:rPr lang="fr-FR" altLang="fr-FR" sz="1400" dirty="0" smtClean="0"/>
              <a:t>but </a:t>
            </a:r>
            <a:r>
              <a:rPr lang="fr-FR" altLang="fr-FR" sz="1400" dirty="0" err="1" smtClean="0"/>
              <a:t>also</a:t>
            </a:r>
            <a:r>
              <a:rPr lang="fr-FR" altLang="fr-FR" sz="1400" dirty="0" smtClean="0"/>
              <a:t> at 6 MeV</a:t>
            </a:r>
            <a:endParaRPr lang="fr-FR" altLang="fr-FR" sz="1400" dirty="0"/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dirty="0" err="1" smtClean="0"/>
              <a:t>Easy</a:t>
            </a:r>
            <a:r>
              <a:rPr lang="fr-FR" altLang="fr-FR" sz="1400" dirty="0" smtClean="0"/>
              <a:t> to </a:t>
            </a:r>
            <a:r>
              <a:rPr lang="fr-FR" altLang="fr-FR" sz="1400" dirty="0" err="1" smtClean="0"/>
              <a:t>handle</a:t>
            </a:r>
            <a:r>
              <a:rPr lang="fr-FR" altLang="fr-FR" sz="1400" dirty="0" smtClean="0"/>
              <a:t> and use</a:t>
            </a:r>
            <a:endParaRPr lang="fr-FR" altLang="fr-FR" sz="1400" dirty="0"/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dirty="0" err="1" smtClean="0"/>
              <a:t>Need</a:t>
            </a:r>
            <a:r>
              <a:rPr lang="fr-FR" altLang="fr-FR" sz="1400" dirty="0" smtClean="0"/>
              <a:t> a </a:t>
            </a:r>
            <a:r>
              <a:rPr lang="fr-FR" altLang="fr-FR" sz="1400" dirty="0" err="1" smtClean="0"/>
              <a:t>limited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thickness</a:t>
            </a:r>
            <a:endParaRPr lang="fr-FR" altLang="fr-FR" sz="1400" dirty="0"/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dirty="0" smtClean="0"/>
              <a:t>Few neutron </a:t>
            </a:r>
            <a:r>
              <a:rPr lang="fr-FR" altLang="fr-FR" sz="1400" dirty="0" err="1" smtClean="0"/>
              <a:t>reflection</a:t>
            </a:r>
            <a:endParaRPr lang="fr-FR" altLang="fr-FR" sz="1400" dirty="0"/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dirty="0" err="1" smtClean="0"/>
              <a:t>Regulations</a:t>
            </a:r>
            <a:r>
              <a:rPr lang="fr-FR" altLang="fr-FR" sz="1400" dirty="0" smtClean="0"/>
              <a:t> for handling more and more </a:t>
            </a:r>
            <a:r>
              <a:rPr lang="fr-FR" altLang="fr-FR" sz="1400" dirty="0" err="1" smtClean="0"/>
              <a:t>stric</a:t>
            </a:r>
            <a:r>
              <a:rPr lang="fr-FR" altLang="fr-FR" sz="1400" dirty="0" smtClean="0"/>
              <a:t> (poison)</a:t>
            </a:r>
            <a:endParaRPr lang="fr-FR" altLang="fr-FR" sz="1400" dirty="0"/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fr-FR" altLang="fr-FR" sz="14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b="1" dirty="0">
                <a:solidFill>
                  <a:srgbClr val="008000"/>
                </a:solidFill>
              </a:rPr>
              <a:t>B</a:t>
            </a:r>
            <a:r>
              <a:rPr lang="fr-FR" altLang="fr-FR" sz="1400" b="1" baseline="-25000" dirty="0">
                <a:solidFill>
                  <a:srgbClr val="008000"/>
                </a:solidFill>
              </a:rPr>
              <a:t>4</a:t>
            </a:r>
            <a:r>
              <a:rPr lang="fr-FR" altLang="fr-FR" sz="1400" b="1" dirty="0">
                <a:solidFill>
                  <a:srgbClr val="008000"/>
                </a:solidFill>
              </a:rPr>
              <a:t>C (</a:t>
            </a:r>
            <a:r>
              <a:rPr lang="fr-FR" altLang="fr-FR" sz="1400" b="1" dirty="0" err="1" smtClean="0">
                <a:solidFill>
                  <a:srgbClr val="008000"/>
                </a:solidFill>
              </a:rPr>
              <a:t>powder</a:t>
            </a:r>
            <a:r>
              <a:rPr lang="fr-FR" altLang="fr-FR" sz="1400" b="1" dirty="0" smtClean="0">
                <a:solidFill>
                  <a:srgbClr val="008000"/>
                </a:solidFill>
              </a:rPr>
              <a:t>, </a:t>
            </a:r>
            <a:r>
              <a:rPr lang="fr-FR" altLang="fr-FR" sz="1400" b="1" dirty="0" err="1" smtClean="0">
                <a:solidFill>
                  <a:srgbClr val="008000"/>
                </a:solidFill>
              </a:rPr>
              <a:t>rubber</a:t>
            </a:r>
            <a:r>
              <a:rPr lang="fr-FR" altLang="fr-FR" sz="1400" b="1" dirty="0" smtClean="0">
                <a:solidFill>
                  <a:srgbClr val="008000"/>
                </a:solidFill>
              </a:rPr>
              <a:t>, plastic, </a:t>
            </a:r>
            <a:r>
              <a:rPr lang="fr-FR" altLang="fr-FR" sz="1400" b="1" dirty="0" err="1" smtClean="0">
                <a:solidFill>
                  <a:srgbClr val="008000"/>
                </a:solidFill>
              </a:rPr>
              <a:t>sintered</a:t>
            </a:r>
            <a:r>
              <a:rPr lang="fr-FR" altLang="fr-FR" sz="1400" b="1" dirty="0" smtClean="0">
                <a:solidFill>
                  <a:srgbClr val="008000"/>
                </a:solidFill>
              </a:rPr>
              <a:t>, </a:t>
            </a:r>
            <a:r>
              <a:rPr lang="fr-FR" altLang="fr-FR" sz="1400" b="1" dirty="0" err="1" smtClean="0">
                <a:solidFill>
                  <a:srgbClr val="008000"/>
                </a:solidFill>
              </a:rPr>
              <a:t>carbon</a:t>
            </a:r>
            <a:r>
              <a:rPr lang="fr-FR" altLang="fr-FR" sz="1400" b="1" dirty="0" smtClean="0">
                <a:solidFill>
                  <a:srgbClr val="008000"/>
                </a:solidFill>
              </a:rPr>
              <a:t>)</a:t>
            </a:r>
            <a:endParaRPr lang="fr-FR" altLang="fr-FR" sz="1400" b="1" dirty="0">
              <a:solidFill>
                <a:srgbClr val="008000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dirty="0" err="1" smtClean="0"/>
              <a:t>Difficult</a:t>
            </a:r>
            <a:r>
              <a:rPr lang="fr-FR" altLang="fr-FR" sz="1400" dirty="0" smtClean="0"/>
              <a:t> to machine, but </a:t>
            </a:r>
            <a:r>
              <a:rPr lang="fr-FR" altLang="fr-FR" sz="1400" dirty="0" err="1" smtClean="0"/>
              <a:t>may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be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molded</a:t>
            </a:r>
            <a:r>
              <a:rPr lang="fr-FR" altLang="fr-FR" sz="1400" dirty="0" smtClean="0"/>
              <a:t> and </a:t>
            </a:r>
            <a:r>
              <a:rPr lang="fr-FR" altLang="fr-FR" sz="1400" dirty="0" err="1" smtClean="0"/>
              <a:t>cut</a:t>
            </a:r>
            <a:endParaRPr lang="fr-FR" altLang="fr-FR" sz="1400" dirty="0"/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dirty="0" err="1" smtClean="0"/>
              <a:t>Emits</a:t>
            </a:r>
            <a:r>
              <a:rPr lang="fr-FR" altLang="fr-FR" sz="1400" dirty="0" smtClean="0"/>
              <a:t> </a:t>
            </a:r>
            <a:r>
              <a:rPr lang="fr-FR" altLang="fr-FR" sz="1400" dirty="0">
                <a:latin typeface="Symbol" panose="05050102010706020507" pitchFamily="18" charset="2"/>
              </a:rPr>
              <a:t>g</a:t>
            </a:r>
            <a:r>
              <a:rPr lang="fr-FR" altLang="fr-FR" sz="1400" dirty="0"/>
              <a:t> </a:t>
            </a:r>
            <a:r>
              <a:rPr lang="fr-FR" altLang="fr-FR" sz="1400" dirty="0" smtClean="0"/>
              <a:t>of 0.5 MeV </a:t>
            </a:r>
            <a:r>
              <a:rPr lang="fr-FR" altLang="fr-FR" sz="1400" dirty="0" err="1" smtClean="0"/>
              <a:t>only</a:t>
            </a:r>
            <a:endParaRPr lang="fr-FR" altLang="fr-FR" sz="1400" dirty="0"/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dirty="0" err="1" smtClean="0"/>
              <a:t>Reflects</a:t>
            </a:r>
            <a:r>
              <a:rPr lang="fr-FR" altLang="fr-FR" sz="1400" dirty="0" smtClean="0"/>
              <a:t> a bit the neutrons</a:t>
            </a:r>
            <a:endParaRPr lang="fr-FR" altLang="fr-FR" sz="1400" dirty="0"/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fr-FR" altLang="fr-FR" sz="14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b="1" dirty="0" err="1" smtClean="0">
                <a:solidFill>
                  <a:srgbClr val="008000"/>
                </a:solidFill>
              </a:rPr>
              <a:t>Boron</a:t>
            </a:r>
            <a:r>
              <a:rPr lang="fr-FR" altLang="fr-FR" sz="1400" b="1" dirty="0" smtClean="0">
                <a:solidFill>
                  <a:srgbClr val="008000"/>
                </a:solidFill>
              </a:rPr>
              <a:t> </a:t>
            </a:r>
            <a:r>
              <a:rPr lang="fr-FR" altLang="fr-FR" sz="1400" b="1" dirty="0" err="1" smtClean="0">
                <a:solidFill>
                  <a:srgbClr val="008000"/>
                </a:solidFill>
              </a:rPr>
              <a:t>nitrides</a:t>
            </a:r>
            <a:r>
              <a:rPr lang="fr-FR" altLang="fr-FR" sz="1400" b="1" dirty="0" smtClean="0">
                <a:solidFill>
                  <a:srgbClr val="008000"/>
                </a:solidFill>
              </a:rPr>
              <a:t> (white friable blocs)</a:t>
            </a:r>
            <a:endParaRPr lang="fr-FR" altLang="fr-FR" sz="1400" b="1" dirty="0">
              <a:solidFill>
                <a:srgbClr val="008000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dirty="0" err="1" smtClean="0"/>
              <a:t>Special</a:t>
            </a:r>
            <a:r>
              <a:rPr lang="fr-FR" altLang="fr-FR" sz="1400" dirty="0" smtClean="0"/>
              <a:t> for </a:t>
            </a:r>
            <a:r>
              <a:rPr lang="fr-FR" altLang="fr-FR" sz="1400" dirty="0" err="1" smtClean="0"/>
              <a:t>furnaces</a:t>
            </a:r>
            <a:endParaRPr lang="fr-FR" altLang="fr-FR" sz="1400" dirty="0"/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dirty="0" err="1" smtClean="0"/>
              <a:t>Easy</a:t>
            </a:r>
            <a:r>
              <a:rPr lang="fr-FR" altLang="fr-FR" sz="1400" dirty="0" smtClean="0"/>
              <a:t> to machine </a:t>
            </a:r>
            <a:r>
              <a:rPr lang="fr-FR" altLang="fr-FR" sz="1400" dirty="0" err="1" smtClean="0"/>
              <a:t>before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heating</a:t>
            </a:r>
            <a:r>
              <a:rPr lang="fr-FR" altLang="fr-FR" sz="1400" dirty="0" smtClean="0"/>
              <a:t> </a:t>
            </a:r>
            <a:endParaRPr lang="fr-FR" altLang="fr-FR" sz="1400" dirty="0"/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dirty="0" err="1" smtClean="0"/>
              <a:t>Reflects</a:t>
            </a:r>
            <a:r>
              <a:rPr lang="fr-FR" altLang="fr-FR" sz="1400" dirty="0" smtClean="0"/>
              <a:t> a lot of </a:t>
            </a:r>
            <a:r>
              <a:rPr lang="fr-FR" altLang="fr-FR" sz="1400" dirty="0"/>
              <a:t>neutrons 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fr-FR" altLang="fr-FR" sz="14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b="1" baseline="30000" dirty="0">
                <a:solidFill>
                  <a:srgbClr val="008000"/>
                </a:solidFill>
              </a:rPr>
              <a:t>6</a:t>
            </a:r>
            <a:r>
              <a:rPr lang="fr-FR" altLang="fr-FR" sz="1400" b="1" dirty="0">
                <a:solidFill>
                  <a:srgbClr val="008000"/>
                </a:solidFill>
              </a:rPr>
              <a:t>Li </a:t>
            </a:r>
            <a:r>
              <a:rPr lang="fr-FR" altLang="fr-FR" sz="1400" b="1" dirty="0" smtClean="0">
                <a:solidFill>
                  <a:srgbClr val="008000"/>
                </a:solidFill>
              </a:rPr>
              <a:t>(plastic </a:t>
            </a:r>
            <a:r>
              <a:rPr lang="fr-FR" altLang="fr-FR" sz="1400" b="1" dirty="0" err="1" smtClean="0">
                <a:solidFill>
                  <a:srgbClr val="008000"/>
                </a:solidFill>
              </a:rPr>
              <a:t>LiF</a:t>
            </a:r>
            <a:r>
              <a:rPr lang="fr-FR" altLang="fr-FR" sz="1400" b="1" dirty="0" smtClean="0">
                <a:solidFill>
                  <a:srgbClr val="008000"/>
                </a:solidFill>
              </a:rPr>
              <a:t> foil or carbonate of Li </a:t>
            </a:r>
            <a:r>
              <a:rPr lang="fr-FR" altLang="fr-FR" sz="1400" b="1" dirty="0" err="1" smtClean="0">
                <a:solidFill>
                  <a:srgbClr val="008000"/>
                </a:solidFill>
              </a:rPr>
              <a:t>powder</a:t>
            </a:r>
            <a:r>
              <a:rPr lang="fr-FR" altLang="fr-FR" sz="1400" b="1" dirty="0" smtClean="0">
                <a:solidFill>
                  <a:srgbClr val="008000"/>
                </a:solidFill>
              </a:rPr>
              <a:t>)</a:t>
            </a:r>
            <a:endParaRPr lang="fr-FR" altLang="fr-FR" sz="1400" b="1" dirty="0">
              <a:solidFill>
                <a:srgbClr val="008000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dirty="0" err="1" smtClean="0"/>
              <a:t>Absorbs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without</a:t>
            </a:r>
            <a:r>
              <a:rPr lang="fr-FR" altLang="fr-FR" sz="1400" dirty="0" smtClean="0"/>
              <a:t> </a:t>
            </a:r>
            <a:r>
              <a:rPr lang="fr-FR" altLang="fr-FR" sz="1400" dirty="0" smtClean="0">
                <a:latin typeface="Symbol" panose="05050102010706020507" pitchFamily="18" charset="2"/>
              </a:rPr>
              <a:t>g </a:t>
            </a:r>
            <a:r>
              <a:rPr lang="fr-FR" altLang="fr-FR" sz="1400" dirty="0" err="1" smtClean="0"/>
              <a:t>emission</a:t>
            </a:r>
            <a:r>
              <a:rPr lang="fr-FR" altLang="fr-FR" sz="1400" dirty="0" smtClean="0"/>
              <a:t>, </a:t>
            </a:r>
            <a:r>
              <a:rPr lang="fr-FR" altLang="fr-FR" sz="1400" dirty="0"/>
              <a:t>but </a:t>
            </a:r>
            <a:r>
              <a:rPr lang="fr-FR" altLang="fr-FR" sz="1400" dirty="0" err="1"/>
              <a:t>emits</a:t>
            </a:r>
            <a:r>
              <a:rPr lang="fr-FR" altLang="fr-FR" sz="1400" dirty="0"/>
              <a:t> </a:t>
            </a:r>
            <a:r>
              <a:rPr lang="fr-FR" altLang="fr-FR" sz="1400" dirty="0" smtClean="0"/>
              <a:t>a  </a:t>
            </a:r>
            <a:r>
              <a:rPr lang="fr-FR" altLang="fr-FR" sz="1400" dirty="0" err="1">
                <a:latin typeface="Symbol" panose="05050102010706020507" pitchFamily="18" charset="2"/>
              </a:rPr>
              <a:t>a</a:t>
            </a:r>
            <a:r>
              <a:rPr lang="fr-FR" altLang="fr-FR" sz="1400" dirty="0"/>
              <a:t> </a:t>
            </a:r>
            <a:r>
              <a:rPr lang="fr-FR" altLang="fr-FR" sz="1400" dirty="0" smtClean="0"/>
              <a:t>of 4.5 MeV</a:t>
            </a:r>
            <a:endParaRPr lang="fr-FR" altLang="fr-FR" sz="1400" dirty="0"/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dirty="0" err="1" smtClean="0"/>
              <a:t>Very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expensive</a:t>
            </a:r>
            <a:r>
              <a:rPr lang="fr-FR" altLang="fr-FR" sz="1400" dirty="0" smtClean="0"/>
              <a:t>, </a:t>
            </a:r>
            <a:r>
              <a:rPr lang="fr-FR" altLang="fr-FR" sz="1400" dirty="0" err="1" smtClean="0"/>
              <a:t>easy</a:t>
            </a:r>
            <a:r>
              <a:rPr lang="fr-FR" altLang="fr-FR" sz="1400" dirty="0" smtClean="0"/>
              <a:t> to </a:t>
            </a:r>
            <a:r>
              <a:rPr lang="fr-FR" altLang="fr-FR" sz="1400" dirty="0" err="1" smtClean="0"/>
              <a:t>handle</a:t>
            </a:r>
            <a:r>
              <a:rPr lang="fr-FR" altLang="fr-FR" sz="1400" dirty="0" smtClean="0"/>
              <a:t>, use </a:t>
            </a:r>
            <a:r>
              <a:rPr lang="fr-FR" altLang="fr-FR" sz="1400" dirty="0" err="1" smtClean="0"/>
              <a:t>only</a:t>
            </a:r>
            <a:r>
              <a:rPr lang="fr-FR" altLang="fr-FR" sz="1400" dirty="0" smtClean="0"/>
              <a:t> in </a:t>
            </a:r>
            <a:r>
              <a:rPr lang="fr-FR" altLang="fr-FR" sz="1400" dirty="0" err="1" smtClean="0"/>
              <a:t>special</a:t>
            </a:r>
            <a:r>
              <a:rPr lang="fr-FR" altLang="fr-FR" sz="1400" dirty="0" smtClean="0"/>
              <a:t> cases</a:t>
            </a:r>
            <a:endParaRPr lang="fr-FR" altLang="fr-FR" sz="1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872559" y="1142905"/>
            <a:ext cx="3171031" cy="27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2338" indent="-923925" algn="l" rtl="0" eaLnBrk="0" fontAlgn="base" hangingPunct="0">
              <a:spcBef>
                <a:spcPts val="2000"/>
              </a:spcBef>
              <a:spcAft>
                <a:spcPts val="1500"/>
              </a:spcAft>
              <a:buFont typeface="Arial" panose="020B0604020202020204" pitchFamily="34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SzPct val="90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361950" indent="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361950" indent="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anose="020B0604020202020204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fr-FR" altLang="fr-FR" sz="1400" dirty="0" smtClean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b="1" dirty="0" smtClean="0">
                <a:solidFill>
                  <a:srgbClr val="008000"/>
                </a:solidFill>
              </a:rPr>
              <a:t>Gd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dirty="0" err="1" smtClean="0"/>
              <a:t>Very</a:t>
            </a:r>
            <a:r>
              <a:rPr lang="fr-FR" altLang="fr-FR" sz="1400" dirty="0" smtClean="0"/>
              <a:t> efficient absorber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dirty="0" err="1" smtClean="0"/>
              <a:t>Emits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energetic</a:t>
            </a:r>
            <a:r>
              <a:rPr lang="fr-FR" altLang="fr-FR" sz="1400" dirty="0" smtClean="0"/>
              <a:t> </a:t>
            </a:r>
            <a:r>
              <a:rPr lang="fr-FR" altLang="fr-FR" sz="1400" dirty="0" smtClean="0">
                <a:latin typeface="Symbol" panose="05050102010706020507" pitchFamily="18" charset="2"/>
              </a:rPr>
              <a:t>g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around</a:t>
            </a:r>
            <a:r>
              <a:rPr lang="fr-FR" altLang="fr-FR" sz="1400" dirty="0" smtClean="0"/>
              <a:t> 0.2 MeV, 1 </a:t>
            </a:r>
            <a:r>
              <a:rPr lang="fr-FR" altLang="fr-FR" sz="1400" dirty="0" err="1" smtClean="0"/>
              <a:t>Mev</a:t>
            </a:r>
            <a:r>
              <a:rPr lang="fr-FR" altLang="fr-FR" sz="1400" dirty="0" smtClean="0"/>
              <a:t> and 6.5 MeV (use </a:t>
            </a:r>
            <a:r>
              <a:rPr lang="fr-FR" altLang="fr-FR" sz="1400" dirty="0" err="1" smtClean="0"/>
              <a:t>with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moderation</a:t>
            </a:r>
            <a:r>
              <a:rPr lang="fr-FR" altLang="fr-FR" sz="1400" dirty="0" smtClean="0"/>
              <a:t>)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fr-FR" altLang="fr-FR" sz="14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b="1" dirty="0" err="1" smtClean="0">
                <a:solidFill>
                  <a:srgbClr val="008000"/>
                </a:solidFill>
              </a:rPr>
              <a:t>Boral</a:t>
            </a:r>
            <a:r>
              <a:rPr lang="fr-FR" altLang="fr-FR" sz="1400" b="1" dirty="0" smtClean="0">
                <a:solidFill>
                  <a:srgbClr val="008000"/>
                </a:solidFill>
              </a:rPr>
              <a:t> plates (B4C </a:t>
            </a:r>
            <a:r>
              <a:rPr lang="fr-FR" altLang="fr-FR" sz="1400" b="1" dirty="0" err="1" smtClean="0">
                <a:solidFill>
                  <a:srgbClr val="008000"/>
                </a:solidFill>
              </a:rPr>
              <a:t>between</a:t>
            </a:r>
            <a:r>
              <a:rPr lang="fr-FR" altLang="fr-FR" sz="1400" b="1" dirty="0" smtClean="0">
                <a:solidFill>
                  <a:srgbClr val="008000"/>
                </a:solidFill>
              </a:rPr>
              <a:t> Al </a:t>
            </a:r>
            <a:r>
              <a:rPr lang="fr-FR" altLang="fr-FR" sz="1400" b="1" dirty="0" err="1" smtClean="0">
                <a:solidFill>
                  <a:srgbClr val="008000"/>
                </a:solidFill>
              </a:rPr>
              <a:t>fols</a:t>
            </a:r>
            <a:r>
              <a:rPr lang="fr-FR" altLang="fr-FR" sz="1400" b="1" dirty="0" smtClean="0">
                <a:solidFill>
                  <a:srgbClr val="008000"/>
                </a:solidFill>
              </a:rPr>
              <a:t>)</a:t>
            </a:r>
            <a:endParaRPr lang="fr-FR" altLang="fr-FR" sz="1400" b="1" dirty="0">
              <a:solidFill>
                <a:srgbClr val="008000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dirty="0" err="1"/>
              <a:t>Very</a:t>
            </a:r>
            <a:r>
              <a:rPr lang="fr-FR" altLang="fr-FR" sz="1400" dirty="0"/>
              <a:t> efficient absorber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dirty="0" err="1" smtClean="0"/>
              <a:t>Difficult</a:t>
            </a:r>
            <a:r>
              <a:rPr lang="fr-FR" altLang="fr-FR" sz="1400" dirty="0" smtClean="0"/>
              <a:t> to machine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altLang="fr-FR" sz="1400" dirty="0" err="1" smtClean="0"/>
              <a:t>Difficult</a:t>
            </a:r>
            <a:r>
              <a:rPr lang="fr-FR" altLang="fr-FR" sz="1400" dirty="0" smtClean="0"/>
              <a:t> to </a:t>
            </a:r>
            <a:r>
              <a:rPr lang="fr-FR" altLang="fr-FR" sz="1400" dirty="0" err="1" smtClean="0"/>
              <a:t>find</a:t>
            </a:r>
            <a:endParaRPr lang="fr-FR" altLang="fr-FR" sz="1400" dirty="0"/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fr-FR" alt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25320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433" y="143320"/>
            <a:ext cx="6693217" cy="649287"/>
          </a:xfrm>
          <a:ln/>
        </p:spPr>
        <p:txBody>
          <a:bodyPr/>
          <a:lstStyle/>
          <a:p>
            <a:pPr algn="ctr"/>
            <a:r>
              <a:rPr lang="fr-FR" altLang="fr-FR" sz="2000" dirty="0" smtClean="0"/>
              <a:t>Neutron absorption : one more </a:t>
            </a:r>
            <a:r>
              <a:rPr lang="fr-FR" altLang="fr-FR" sz="2000" dirty="0" err="1" smtClean="0"/>
              <a:t>fast</a:t>
            </a:r>
            <a:r>
              <a:rPr lang="fr-FR" altLang="fr-FR" sz="2000" dirty="0" smtClean="0"/>
              <a:t> neutrons Pb</a:t>
            </a:r>
            <a:endParaRPr lang="fr-FR" altLang="fr-FR" sz="200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768" y="1072515"/>
            <a:ext cx="8218488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000" dirty="0" smtClean="0"/>
              <a:t>Be </a:t>
            </a:r>
            <a:r>
              <a:rPr lang="fr-FR" altLang="fr-FR" sz="2000" dirty="0" err="1" smtClean="0"/>
              <a:t>carrefull</a:t>
            </a:r>
            <a:r>
              <a:rPr lang="fr-FR" altLang="fr-FR" sz="2000" dirty="0" smtClean="0"/>
              <a:t> </a:t>
            </a:r>
            <a:r>
              <a:rPr lang="fr-FR" altLang="fr-FR" sz="2000" dirty="0"/>
              <a:t>: B </a:t>
            </a:r>
            <a:r>
              <a:rPr lang="fr-FR" altLang="fr-FR" sz="2000" dirty="0" smtClean="0"/>
              <a:t>and </a:t>
            </a:r>
            <a:r>
              <a:rPr lang="fr-FR" altLang="fr-FR" sz="2000" dirty="0"/>
              <a:t>Li </a:t>
            </a:r>
            <a:r>
              <a:rPr lang="fr-FR" altLang="fr-FR" sz="2000" dirty="0" err="1" smtClean="0"/>
              <a:t>emit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fast</a:t>
            </a:r>
            <a:r>
              <a:rPr lang="fr-FR" altLang="fr-FR" sz="2000" dirty="0" smtClean="0"/>
              <a:t> neutrons </a:t>
            </a:r>
            <a:r>
              <a:rPr lang="fr-FR" altLang="fr-FR" sz="2000" dirty="0" err="1" smtClean="0"/>
              <a:t>around</a:t>
            </a:r>
            <a:r>
              <a:rPr lang="fr-FR" altLang="fr-FR" sz="2000" dirty="0" smtClean="0"/>
              <a:t> </a:t>
            </a:r>
            <a:r>
              <a:rPr lang="fr-FR" altLang="fr-FR" sz="2000" dirty="0"/>
              <a:t>2MeV.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err="1" smtClean="0"/>
              <a:t>Efficiency</a:t>
            </a:r>
            <a:r>
              <a:rPr lang="fr-FR" altLang="fr-FR" sz="1800" dirty="0" smtClean="0"/>
              <a:t> for </a:t>
            </a:r>
            <a:r>
              <a:rPr lang="fr-FR" altLang="fr-FR" sz="1800" dirty="0"/>
              <a:t>B : 0.5 10</a:t>
            </a:r>
            <a:r>
              <a:rPr lang="fr-FR" altLang="fr-FR" sz="1800" baseline="30000" dirty="0"/>
              <a:t>-6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err="1" smtClean="0"/>
              <a:t>Efficiency</a:t>
            </a:r>
            <a:r>
              <a:rPr lang="fr-FR" altLang="fr-FR" sz="1800" dirty="0" smtClean="0"/>
              <a:t> for </a:t>
            </a:r>
            <a:r>
              <a:rPr lang="fr-FR" altLang="fr-FR" sz="1800" dirty="0"/>
              <a:t>Li : 80 </a:t>
            </a:r>
            <a:r>
              <a:rPr lang="fr-FR" altLang="fr-FR" sz="1800" dirty="0" smtClean="0"/>
              <a:t>10</a:t>
            </a:r>
            <a:r>
              <a:rPr lang="fr-FR" altLang="fr-FR" sz="1800" baseline="30000" dirty="0" smtClean="0"/>
              <a:t>-6</a:t>
            </a:r>
            <a:endParaRPr lang="fr-FR" altLang="fr-FR" sz="2000" dirty="0"/>
          </a:p>
          <a:p>
            <a:pPr>
              <a:lnSpc>
                <a:spcPct val="80000"/>
              </a:lnSpc>
            </a:pPr>
            <a:r>
              <a:rPr lang="fr-FR" altLang="fr-FR" sz="2000" dirty="0" smtClean="0"/>
              <a:t>Be </a:t>
            </a:r>
            <a:r>
              <a:rPr lang="fr-FR" altLang="fr-FR" sz="2000" dirty="0" err="1" smtClean="0"/>
              <a:t>carrefull</a:t>
            </a:r>
            <a:r>
              <a:rPr lang="fr-FR" altLang="fr-FR" sz="2000" dirty="0" smtClean="0"/>
              <a:t> </a:t>
            </a:r>
            <a:r>
              <a:rPr lang="fr-FR" altLang="fr-FR" sz="2000" dirty="0"/>
              <a:t>: </a:t>
            </a:r>
            <a:r>
              <a:rPr lang="fr-FR" altLang="fr-FR" sz="2000" dirty="0" smtClean="0"/>
              <a:t>high </a:t>
            </a:r>
            <a:r>
              <a:rPr lang="fr-FR" altLang="fr-FR" sz="2000" dirty="0" err="1" smtClean="0"/>
              <a:t>energy</a:t>
            </a:r>
            <a:r>
              <a:rPr lang="fr-FR" altLang="fr-FR" sz="2000" dirty="0" smtClean="0"/>
              <a:t> </a:t>
            </a:r>
            <a:r>
              <a:rPr lang="fr-FR" altLang="fr-FR" sz="2000" dirty="0">
                <a:latin typeface="Symbol" panose="05050102010706020507" pitchFamily="18" charset="2"/>
              </a:rPr>
              <a:t>g</a:t>
            </a:r>
            <a:r>
              <a:rPr lang="fr-FR" altLang="fr-FR" sz="2000" dirty="0"/>
              <a:t> </a:t>
            </a:r>
            <a:r>
              <a:rPr lang="fr-FR" altLang="fr-FR" sz="2000" dirty="0" err="1" smtClean="0"/>
              <a:t>can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extract</a:t>
            </a:r>
            <a:r>
              <a:rPr lang="fr-FR" altLang="fr-FR" sz="2000" dirty="0" smtClean="0"/>
              <a:t> neutrons </a:t>
            </a:r>
            <a:r>
              <a:rPr lang="fr-FR" altLang="fr-FR" sz="2000" dirty="0" err="1" smtClean="0"/>
              <a:t>from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heavy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nuclei</a:t>
            </a:r>
            <a:r>
              <a:rPr lang="fr-FR" altLang="fr-FR" sz="2000" dirty="0" smtClean="0"/>
              <a:t> and </a:t>
            </a:r>
            <a:r>
              <a:rPr lang="fr-FR" altLang="fr-FR" sz="2000" dirty="0" err="1" smtClean="0"/>
              <a:t>can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emit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fast</a:t>
            </a:r>
            <a:r>
              <a:rPr lang="fr-FR" altLang="fr-FR" sz="2000" dirty="0" smtClean="0"/>
              <a:t> neutrons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altLang="fr-FR" sz="1800" dirty="0" err="1" smtClean="0"/>
              <a:t>Example</a:t>
            </a:r>
            <a:r>
              <a:rPr lang="fr-FR" altLang="fr-FR" sz="1800" dirty="0" smtClean="0"/>
              <a:t> </a:t>
            </a:r>
            <a:r>
              <a:rPr lang="fr-FR" altLang="fr-FR" sz="1800" dirty="0"/>
              <a:t>: neutrons/Cd/Pb </a:t>
            </a:r>
            <a:r>
              <a:rPr lang="fr-FR" altLang="fr-FR" sz="1800" dirty="0" smtClean="0"/>
              <a:t>or </a:t>
            </a:r>
            <a:r>
              <a:rPr lang="fr-FR" altLang="fr-FR" sz="1800" dirty="0"/>
              <a:t>neutrons/Gd/Pb</a:t>
            </a:r>
          </a:p>
          <a:p>
            <a:pPr lvl="1">
              <a:lnSpc>
                <a:spcPct val="100000"/>
              </a:lnSpc>
            </a:pPr>
            <a:r>
              <a:rPr lang="fr-FR" altLang="fr-FR" sz="1800" dirty="0" err="1" smtClean="0"/>
              <a:t>Low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efficiency</a:t>
            </a:r>
            <a:r>
              <a:rPr lang="fr-FR" altLang="fr-FR" sz="1800" dirty="0" smtClean="0"/>
              <a:t> </a:t>
            </a:r>
            <a:r>
              <a:rPr lang="fr-FR" altLang="fr-FR" sz="1800" dirty="0"/>
              <a:t>: </a:t>
            </a:r>
            <a:r>
              <a:rPr lang="en-US" altLang="fr-FR" sz="1800" dirty="0">
                <a:cs typeface="Arial" panose="020B0604020202020204" pitchFamily="34" charset="0"/>
              </a:rPr>
              <a:t>~</a:t>
            </a:r>
            <a:r>
              <a:rPr lang="fr-FR" altLang="fr-FR" sz="1800" dirty="0"/>
              <a:t> </a:t>
            </a:r>
            <a:r>
              <a:rPr lang="fr-FR" altLang="fr-FR" sz="1800" dirty="0" smtClean="0"/>
              <a:t>10</a:t>
            </a:r>
            <a:r>
              <a:rPr lang="fr-FR" altLang="fr-FR" sz="1800" baseline="30000" dirty="0" smtClean="0"/>
              <a:t>-8</a:t>
            </a:r>
            <a:endParaRPr lang="fr-FR" altLang="fr-FR" sz="2000" dirty="0" smtClean="0"/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endParaRPr lang="fr-FR" altLang="fr-FR" sz="2000" dirty="0" smtClean="0"/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altLang="fr-FR" sz="2000" dirty="0" err="1" smtClean="0"/>
              <a:t>Detection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efficiency</a:t>
            </a:r>
            <a:r>
              <a:rPr lang="fr-FR" altLang="fr-FR" sz="2000" dirty="0" smtClean="0"/>
              <a:t> of </a:t>
            </a:r>
            <a:r>
              <a:rPr lang="fr-FR" altLang="fr-FR" sz="2000" dirty="0" err="1" smtClean="0"/>
              <a:t>fast</a:t>
            </a:r>
            <a:r>
              <a:rPr lang="fr-FR" altLang="fr-FR" sz="2000" dirty="0" smtClean="0"/>
              <a:t> neutrons by </a:t>
            </a:r>
            <a:r>
              <a:rPr lang="fr-FR" altLang="fr-FR" sz="2000" baseline="30000" dirty="0"/>
              <a:t>3</a:t>
            </a:r>
            <a:r>
              <a:rPr lang="fr-FR" altLang="fr-FR" sz="2000" dirty="0"/>
              <a:t>He </a:t>
            </a:r>
            <a:r>
              <a:rPr lang="fr-FR" altLang="fr-FR" sz="2000" dirty="0" smtClean="0"/>
              <a:t>gaz detectors</a:t>
            </a:r>
            <a:endParaRPr lang="fr-FR" altLang="fr-FR" sz="2000" dirty="0"/>
          </a:p>
          <a:p>
            <a:pPr lvl="1">
              <a:lnSpc>
                <a:spcPct val="100000"/>
              </a:lnSpc>
            </a:pPr>
            <a:r>
              <a:rPr lang="fr-FR" altLang="fr-FR" sz="1800" dirty="0">
                <a:sym typeface="Symbol" panose="05050102010706020507" pitchFamily="18" charset="2"/>
              </a:rPr>
              <a:t></a:t>
            </a:r>
            <a:r>
              <a:rPr lang="fr-FR" altLang="fr-FR" sz="1800" baseline="-25000" dirty="0">
                <a:sym typeface="Symbol" panose="05050102010706020507" pitchFamily="18" charset="2"/>
              </a:rPr>
              <a:t>a</a:t>
            </a:r>
            <a:r>
              <a:rPr lang="fr-FR" altLang="fr-FR" sz="1800" dirty="0">
                <a:sym typeface="Symbol" panose="05050102010706020507" pitchFamily="18" charset="2"/>
              </a:rPr>
              <a:t> = </a:t>
            </a:r>
            <a:r>
              <a:rPr lang="fr-FR" altLang="fr-FR" sz="1800" dirty="0"/>
              <a:t>0.8 barns; </a:t>
            </a:r>
            <a:r>
              <a:rPr lang="fr-FR" altLang="fr-FR" sz="1800" dirty="0" err="1" smtClean="0"/>
              <a:t>detection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efficiency</a:t>
            </a:r>
            <a:r>
              <a:rPr lang="fr-FR" altLang="fr-FR" sz="1800" dirty="0" smtClean="0"/>
              <a:t> </a:t>
            </a:r>
            <a:r>
              <a:rPr lang="fr-FR" altLang="fr-FR" sz="1800" dirty="0"/>
              <a:t>6 10</a:t>
            </a:r>
            <a:r>
              <a:rPr lang="fr-FR" altLang="fr-FR" sz="1800" baseline="30000" dirty="0"/>
              <a:t>-4</a:t>
            </a:r>
          </a:p>
          <a:p>
            <a:pPr lvl="1">
              <a:lnSpc>
                <a:spcPct val="100000"/>
              </a:lnSpc>
            </a:pPr>
            <a:r>
              <a:rPr lang="fr-FR" altLang="fr-FR" sz="1800" dirty="0" smtClean="0"/>
              <a:t>White </a:t>
            </a:r>
            <a:r>
              <a:rPr lang="fr-FR" altLang="fr-FR" sz="1800" dirty="0" err="1" smtClean="0"/>
              <a:t>beam</a:t>
            </a:r>
            <a:r>
              <a:rPr lang="fr-FR" altLang="fr-FR" sz="1800" dirty="0" smtClean="0"/>
              <a:t> </a:t>
            </a:r>
            <a:r>
              <a:rPr lang="fr-FR" altLang="fr-FR" sz="1800" dirty="0"/>
              <a:t>(10</a:t>
            </a:r>
            <a:r>
              <a:rPr lang="fr-FR" altLang="fr-FR" sz="1800" baseline="30000" dirty="0"/>
              <a:t>9</a:t>
            </a:r>
            <a:r>
              <a:rPr lang="fr-FR" altLang="fr-FR" sz="1800" dirty="0"/>
              <a:t>n/s) </a:t>
            </a:r>
            <a:r>
              <a:rPr lang="fr-FR" altLang="fr-FR" sz="1800" dirty="0" err="1" smtClean="0"/>
              <a:t>absorbed</a:t>
            </a:r>
            <a:r>
              <a:rPr lang="fr-FR" altLang="fr-FR" sz="1800" dirty="0" smtClean="0"/>
              <a:t> by </a:t>
            </a:r>
            <a:r>
              <a:rPr lang="fr-FR" altLang="fr-FR" sz="1800" dirty="0"/>
              <a:t>Li, </a:t>
            </a:r>
            <a:r>
              <a:rPr lang="fr-FR" altLang="fr-FR" sz="1800" dirty="0" err="1"/>
              <a:t>e</a:t>
            </a:r>
            <a:r>
              <a:rPr lang="fr-FR" altLang="fr-FR" sz="1800" dirty="0" err="1" smtClean="0"/>
              <a:t>mits</a:t>
            </a:r>
            <a:r>
              <a:rPr lang="fr-FR" altLang="fr-FR" sz="1800" dirty="0" smtClean="0"/>
              <a:t> </a:t>
            </a:r>
            <a:r>
              <a:rPr lang="fr-FR" altLang="fr-FR" sz="1800" dirty="0"/>
              <a:t>8 10</a:t>
            </a:r>
            <a:r>
              <a:rPr lang="fr-FR" altLang="fr-FR" sz="1800" baseline="30000" dirty="0"/>
              <a:t>4</a:t>
            </a:r>
            <a:r>
              <a:rPr lang="fr-FR" altLang="fr-FR" sz="1800" dirty="0"/>
              <a:t>n/s</a:t>
            </a:r>
          </a:p>
          <a:p>
            <a:pPr lvl="1">
              <a:lnSpc>
                <a:spcPct val="100000"/>
              </a:lnSpc>
            </a:pPr>
            <a:r>
              <a:rPr lang="fr-FR" altLang="fr-FR" sz="1800" dirty="0" smtClean="0"/>
              <a:t>30 cm</a:t>
            </a:r>
            <a:r>
              <a:rPr lang="fr-FR" altLang="fr-FR" sz="1800" baseline="30000" dirty="0" smtClean="0"/>
              <a:t>2</a:t>
            </a:r>
            <a:r>
              <a:rPr lang="fr-FR" altLang="fr-FR" sz="1800" dirty="0" smtClean="0"/>
              <a:t> neutron detector at 1 m </a:t>
            </a:r>
            <a:r>
              <a:rPr lang="fr-FR" altLang="fr-FR" sz="1800" dirty="0" err="1" smtClean="0"/>
              <a:t>sees</a:t>
            </a:r>
            <a:r>
              <a:rPr lang="fr-FR" altLang="fr-FR" sz="1800" dirty="0" smtClean="0"/>
              <a:t> </a:t>
            </a:r>
            <a:r>
              <a:rPr lang="fr-FR" altLang="fr-FR" sz="1800" dirty="0"/>
              <a:t>600 n/s </a:t>
            </a:r>
            <a:r>
              <a:rPr lang="fr-FR" altLang="fr-FR" sz="1800" dirty="0" smtClean="0"/>
              <a:t>(</a:t>
            </a:r>
            <a:r>
              <a:rPr lang="fr-FR" altLang="fr-FR" sz="1800" dirty="0" err="1" smtClean="0"/>
              <a:t>solid</a:t>
            </a:r>
            <a:r>
              <a:rPr lang="fr-FR" altLang="fr-FR" sz="1800" dirty="0" smtClean="0"/>
              <a:t> angle)</a:t>
            </a:r>
            <a:endParaRPr lang="fr-FR" altLang="fr-FR" sz="1800" dirty="0"/>
          </a:p>
          <a:p>
            <a:pPr lvl="1">
              <a:lnSpc>
                <a:spcPct val="100000"/>
              </a:lnSpc>
            </a:pPr>
            <a:r>
              <a:rPr lang="fr-FR" altLang="fr-FR" sz="1800" dirty="0" err="1" smtClean="0"/>
              <a:t>Low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efficency</a:t>
            </a:r>
            <a:r>
              <a:rPr lang="fr-FR" altLang="fr-FR" sz="1800" dirty="0" smtClean="0"/>
              <a:t> of </a:t>
            </a:r>
            <a:r>
              <a:rPr lang="fr-FR" altLang="fr-FR" sz="1800" dirty="0" err="1" smtClean="0"/>
              <a:t>detection</a:t>
            </a:r>
            <a:r>
              <a:rPr lang="fr-FR" altLang="fr-FR" sz="1800" dirty="0" smtClean="0"/>
              <a:t>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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altLang="fr-FR" sz="1800" dirty="0" smtClean="0"/>
              <a:t>background of 0.4 n/s</a:t>
            </a:r>
            <a:endParaRPr lang="fr-FR" altLang="fr-FR" sz="1800" dirty="0"/>
          </a:p>
          <a:p>
            <a:pPr lvl="1">
              <a:lnSpc>
                <a:spcPct val="100000"/>
              </a:lnSpc>
            </a:pPr>
            <a:endParaRPr lang="fr-FR" altLang="fr-FR" sz="1800" dirty="0"/>
          </a:p>
          <a:p>
            <a:pPr lvl="1">
              <a:lnSpc>
                <a:spcPct val="100000"/>
              </a:lnSpc>
              <a:buFontTx/>
              <a:buNone/>
            </a:pPr>
            <a:r>
              <a:rPr lang="fr-FR" altLang="fr-FR" sz="1800" dirty="0" smtClean="0"/>
              <a:t>You </a:t>
            </a:r>
            <a:r>
              <a:rPr lang="fr-FR" altLang="fr-FR" sz="1800" dirty="0" err="1" smtClean="0"/>
              <a:t>cannot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avoid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shielding</a:t>
            </a:r>
            <a:r>
              <a:rPr lang="fr-FR" altLang="fr-FR" sz="1800" dirty="0" smtClean="0"/>
              <a:t> of </a:t>
            </a:r>
            <a:r>
              <a:rPr lang="fr-FR" altLang="fr-FR" sz="1800" dirty="0" err="1" smtClean="0"/>
              <a:t>fast</a:t>
            </a:r>
            <a:r>
              <a:rPr lang="fr-FR" altLang="fr-FR" sz="1800" dirty="0" smtClean="0"/>
              <a:t> neutrons !!</a:t>
            </a:r>
            <a:endParaRPr lang="fr-FR" altLang="fr-FR" sz="1800" dirty="0"/>
          </a:p>
          <a:p>
            <a:pPr lvl="1">
              <a:lnSpc>
                <a:spcPct val="80000"/>
              </a:lnSpc>
            </a:pP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35023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6138" y="166371"/>
            <a:ext cx="4532312" cy="649287"/>
          </a:xfrm>
          <a:ln/>
        </p:spPr>
        <p:txBody>
          <a:bodyPr/>
          <a:lstStyle/>
          <a:p>
            <a:r>
              <a:rPr lang="fr-FR" altLang="fr-FR" sz="2800" dirty="0" smtClean="0"/>
              <a:t>Stop </a:t>
            </a:r>
            <a:r>
              <a:rPr lang="fr-FR" altLang="fr-FR" sz="2800" dirty="0" err="1" smtClean="0"/>
              <a:t>fast</a:t>
            </a:r>
            <a:r>
              <a:rPr lang="fr-FR" altLang="fr-FR" sz="2800" dirty="0" smtClean="0"/>
              <a:t> neutrons</a:t>
            </a:r>
            <a:endParaRPr lang="fr-FR" altLang="fr-FR" sz="28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8413" y="1013142"/>
            <a:ext cx="7200900" cy="395655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altLang="fr-FR" sz="2000" dirty="0" smtClean="0"/>
              <a:t>Stop </a:t>
            </a:r>
            <a:r>
              <a:rPr lang="fr-FR" altLang="fr-FR" sz="2000" dirty="0" err="1" smtClean="0"/>
              <a:t>fast</a:t>
            </a:r>
            <a:r>
              <a:rPr lang="fr-FR" altLang="fr-FR" sz="2000" dirty="0" smtClean="0"/>
              <a:t> neutrons </a:t>
            </a:r>
            <a:r>
              <a:rPr lang="fr-FR" altLang="fr-FR" sz="2000" dirty="0" err="1" smtClean="0"/>
              <a:t>with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thermalization</a:t>
            </a:r>
            <a:r>
              <a:rPr lang="fr-FR" altLang="fr-FR" sz="2000" dirty="0" smtClean="0"/>
              <a:t> !!</a:t>
            </a:r>
            <a:endParaRPr lang="fr-FR" altLang="fr-FR" sz="2000" dirty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fr-FR" altLang="fr-FR" sz="2000" dirty="0" smtClean="0"/>
              <a:t>Best </a:t>
            </a:r>
            <a:r>
              <a:rPr lang="fr-FR" altLang="fr-FR" sz="2000" dirty="0" err="1" smtClean="0"/>
              <a:t>thermalizer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is</a:t>
            </a:r>
            <a:r>
              <a:rPr lang="fr-FR" altLang="fr-FR" sz="2000" dirty="0" smtClean="0"/>
              <a:t> H </a:t>
            </a:r>
            <a:r>
              <a:rPr lang="fr-FR" altLang="fr-FR" sz="2000" dirty="0" err="1" smtClean="0"/>
              <a:t>atom</a:t>
            </a:r>
            <a:r>
              <a:rPr lang="fr-FR" altLang="fr-FR" sz="2000" dirty="0" smtClean="0"/>
              <a:t>.</a:t>
            </a:r>
            <a:endParaRPr lang="fr-FR" altLang="fr-FR" sz="2000" dirty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fr-FR" altLang="fr-FR" sz="2000" dirty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fr-FR" altLang="fr-FR" sz="2000" u="sng" dirty="0" err="1" smtClean="0"/>
              <a:t>Various</a:t>
            </a:r>
            <a:r>
              <a:rPr lang="fr-FR" altLang="fr-FR" sz="2000" u="sng" dirty="0" smtClean="0"/>
              <a:t> solutions </a:t>
            </a:r>
            <a:r>
              <a:rPr lang="fr-FR" altLang="fr-FR" sz="2000" u="sng" dirty="0" err="1" smtClean="0"/>
              <a:t>tested</a:t>
            </a:r>
            <a:r>
              <a:rPr lang="fr-FR" altLang="fr-FR" sz="2000" u="sng" dirty="0" smtClean="0"/>
              <a:t> </a:t>
            </a:r>
            <a:r>
              <a:rPr lang="fr-FR" altLang="fr-FR" sz="2000" u="sng" dirty="0"/>
              <a:t>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altLang="fr-FR" sz="2000" dirty="0" smtClean="0"/>
              <a:t>Water tank </a:t>
            </a:r>
            <a:r>
              <a:rPr lang="fr-FR" altLang="fr-FR" sz="2000" dirty="0"/>
              <a:t>: </a:t>
            </a:r>
            <a:r>
              <a:rPr lang="fr-FR" altLang="fr-FR" sz="2000" dirty="0" err="1" smtClean="0"/>
              <a:t>leaks</a:t>
            </a:r>
            <a:r>
              <a:rPr lang="fr-FR" altLang="fr-FR" sz="2000" dirty="0" smtClean="0"/>
              <a:t> Pb</a:t>
            </a:r>
            <a:endParaRPr lang="fr-FR" altLang="fr-FR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altLang="fr-FR" sz="2000" dirty="0" smtClean="0"/>
              <a:t>PEHD </a:t>
            </a:r>
            <a:r>
              <a:rPr lang="fr-FR" altLang="fr-FR" sz="2000" dirty="0"/>
              <a:t>(CH2)n </a:t>
            </a:r>
            <a:r>
              <a:rPr lang="fr-FR" altLang="fr-FR" sz="2000" dirty="0" smtClean="0"/>
              <a:t>(</a:t>
            </a:r>
            <a:r>
              <a:rPr lang="fr-FR" altLang="fr-FR" sz="2000" dirty="0" err="1" smtClean="0"/>
              <a:t>easy</a:t>
            </a:r>
            <a:r>
              <a:rPr lang="fr-FR" altLang="fr-FR" sz="2000" dirty="0" smtClean="0"/>
              <a:t> to </a:t>
            </a:r>
            <a:r>
              <a:rPr lang="fr-FR" altLang="fr-FR" sz="2000" dirty="0" err="1" smtClean="0"/>
              <a:t>handle</a:t>
            </a:r>
            <a:r>
              <a:rPr lang="fr-FR" altLang="fr-FR" sz="2000" dirty="0" smtClean="0"/>
              <a:t> but </a:t>
            </a:r>
            <a:r>
              <a:rPr lang="fr-FR" altLang="fr-FR" sz="2000" dirty="0" err="1" smtClean="0"/>
              <a:t>will</a:t>
            </a:r>
            <a:r>
              <a:rPr lang="fr-FR" altLang="fr-FR" sz="2000" dirty="0" smtClean="0"/>
              <a:t> not </a:t>
            </a:r>
            <a:r>
              <a:rPr lang="fr-FR" altLang="fr-FR" sz="2000" dirty="0" err="1" smtClean="0"/>
              <a:t>sustain</a:t>
            </a:r>
            <a:r>
              <a:rPr lang="fr-FR" altLang="fr-FR" sz="2000" dirty="0" smtClean="0"/>
              <a:t> high flux)</a:t>
            </a:r>
            <a:endParaRPr lang="fr-FR" altLang="fr-FR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altLang="fr-FR" sz="2000" dirty="0" err="1" smtClean="0"/>
              <a:t>Concrete</a:t>
            </a:r>
            <a:r>
              <a:rPr lang="fr-FR" altLang="fr-FR" sz="2000" dirty="0" smtClean="0"/>
              <a:t> </a:t>
            </a:r>
            <a:r>
              <a:rPr lang="fr-FR" altLang="fr-FR" sz="2000" dirty="0"/>
              <a:t>(15% </a:t>
            </a:r>
            <a:r>
              <a:rPr lang="fr-FR" altLang="fr-FR" sz="2000" dirty="0" smtClean="0"/>
              <a:t>water </a:t>
            </a:r>
            <a:r>
              <a:rPr lang="fr-FR" altLang="fr-FR" sz="2000" dirty="0" err="1" smtClean="0"/>
              <a:t>inside</a:t>
            </a:r>
            <a:r>
              <a:rPr lang="fr-FR" altLang="fr-FR" sz="2000" dirty="0" smtClean="0"/>
              <a:t>)</a:t>
            </a:r>
            <a:endParaRPr lang="fr-FR" altLang="fr-FR" sz="2000" dirty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fr-FR" altLang="fr-FR" sz="2000" dirty="0"/>
              <a:t> !! </a:t>
            </a:r>
            <a:r>
              <a:rPr lang="fr-FR" altLang="fr-FR" sz="2000" dirty="0" smtClean="0"/>
              <a:t>Do not </a:t>
            </a:r>
            <a:r>
              <a:rPr lang="fr-FR" altLang="fr-FR" sz="2000" dirty="0" err="1" smtClean="0"/>
              <a:t>forget</a:t>
            </a:r>
            <a:r>
              <a:rPr lang="fr-FR" altLang="fr-FR" sz="2000" dirty="0" smtClean="0"/>
              <a:t> to put an absorber of thermal neutrons </a:t>
            </a:r>
            <a:r>
              <a:rPr lang="fr-FR" altLang="fr-FR" sz="2000" dirty="0" err="1" smtClean="0"/>
              <a:t>afterwards</a:t>
            </a:r>
            <a:r>
              <a:rPr lang="fr-FR" altLang="fr-FR" sz="2000" dirty="0" smtClean="0"/>
              <a:t> !!</a:t>
            </a:r>
            <a:endParaRPr lang="fr-FR" altLang="fr-FR" sz="2000" dirty="0"/>
          </a:p>
          <a:p>
            <a:pPr>
              <a:spcBef>
                <a:spcPct val="30000"/>
              </a:spcBef>
              <a:buFontTx/>
              <a:buNone/>
            </a:pPr>
            <a:endParaRPr lang="fr-FR" altLang="fr-FR" sz="2000" dirty="0"/>
          </a:p>
        </p:txBody>
      </p:sp>
      <p:graphicFrame>
        <p:nvGraphicFramePr>
          <p:cNvPr id="8093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12742"/>
              </p:ext>
            </p:extLst>
          </p:nvPr>
        </p:nvGraphicFramePr>
        <p:xfrm>
          <a:off x="1268415" y="5049392"/>
          <a:ext cx="5597047" cy="1552576"/>
        </p:xfrm>
        <a:graphic>
          <a:graphicData uri="http://schemas.openxmlformats.org/drawingml/2006/table">
            <a:tbl>
              <a:tblPr/>
              <a:tblGrid>
                <a:gridCol w="3295943"/>
                <a:gridCol w="1178234"/>
                <a:gridCol w="1122870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Slowing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down </a:t>
                      </a:r>
                      <a:r>
                        <a:rPr kumimoji="0" lang="fr-FR" alt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from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2MeV to 0.025eV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kumimoji="0" lang="fr-FR" alt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fr-FR" alt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free </a:t>
                      </a:r>
                      <a:r>
                        <a:rPr kumimoji="0" lang="fr-FR" alt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path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(cm)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Slowing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down distance (cm)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Nb chocs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7290" y="14990"/>
            <a:ext cx="6557438" cy="909637"/>
          </a:xfrm>
        </p:spPr>
        <p:txBody>
          <a:bodyPr/>
          <a:lstStyle/>
          <a:p>
            <a:r>
              <a:rPr lang="fr-FR" dirty="0" err="1" smtClean="0"/>
              <a:t>Pratical</a:t>
            </a:r>
            <a:r>
              <a:rPr lang="fr-FR" dirty="0" smtClean="0"/>
              <a:t> 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7291" y="1058237"/>
            <a:ext cx="4478447" cy="533447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400" b="1" i="1" dirty="0" smtClean="0">
                <a:solidFill>
                  <a:schemeClr val="tx1"/>
                </a:solidFill>
              </a:rPr>
              <a:t>What I will do</a:t>
            </a:r>
          </a:p>
          <a:p>
            <a:pPr>
              <a:spcAft>
                <a:spcPts val="0"/>
              </a:spcAft>
            </a:pPr>
            <a:endParaRPr lang="en-US" sz="1400" b="1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Part 1 Theory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Why a shielding ?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Workers protection regulations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Blue green yellow orange and red zones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The different radiations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Activation example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</a:rPr>
              <a:t>Neutron specificity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</a:rPr>
              <a:t>Detector protections</a:t>
            </a:r>
          </a:p>
          <a:p>
            <a:pPr lvl="0">
              <a:spcAft>
                <a:spcPts val="0"/>
              </a:spcAft>
            </a:pPr>
            <a:endParaRPr lang="en-US" sz="1400" dirty="0" smtClean="0">
              <a:solidFill>
                <a:schemeClr val="tx1"/>
              </a:solidFill>
            </a:endParaRPr>
          </a:p>
          <a:p>
            <a:pPr lvl="0">
              <a:spcAft>
                <a:spcPts val="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Part 2 Engineering consideration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Basic formulae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Cross sections issues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Materials to use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Transmission / absorption measurements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Part 3 Shielding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Gamma shielding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Neutron absorption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Fast neutron absorption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chemeClr val="tx1"/>
                </a:solidFill>
              </a:rPr>
              <a:t>Part </a:t>
            </a:r>
            <a:r>
              <a:rPr lang="en-US" sz="1400" b="1" dirty="0" smtClean="0">
                <a:solidFill>
                  <a:schemeClr val="tx1"/>
                </a:solidFill>
              </a:rPr>
              <a:t>4 Various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Other common materials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8488" y="199232"/>
            <a:ext cx="5894387" cy="649287"/>
          </a:xfrm>
          <a:ln/>
        </p:spPr>
        <p:txBody>
          <a:bodyPr/>
          <a:lstStyle/>
          <a:p>
            <a:r>
              <a:rPr lang="fr-FR" altLang="fr-FR" sz="2000" dirty="0" smtClean="0"/>
              <a:t>Neutron </a:t>
            </a:r>
            <a:r>
              <a:rPr lang="fr-FR" altLang="fr-FR" sz="2000" dirty="0" err="1" smtClean="0"/>
              <a:t>absorbers</a:t>
            </a:r>
            <a:r>
              <a:rPr lang="fr-FR" altLang="fr-FR" sz="2000" dirty="0" smtClean="0"/>
              <a:t> and background</a:t>
            </a:r>
            <a:endParaRPr lang="fr-FR" altLang="fr-FR" sz="20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95388"/>
            <a:ext cx="3106738" cy="1081087"/>
          </a:xfrm>
          <a:solidFill>
            <a:srgbClr val="003300"/>
          </a:soli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fr-FR" altLang="fr-FR" sz="2000" b="1" dirty="0" smtClean="0">
                <a:solidFill>
                  <a:srgbClr val="FF9900"/>
                </a:solidFill>
              </a:rPr>
              <a:t>All neutrons </a:t>
            </a:r>
            <a:r>
              <a:rPr lang="fr-FR" altLang="fr-FR" sz="2000" b="1" dirty="0" err="1" smtClean="0">
                <a:solidFill>
                  <a:srgbClr val="FF9900"/>
                </a:solidFill>
              </a:rPr>
              <a:t>absorbers</a:t>
            </a:r>
            <a:r>
              <a:rPr lang="fr-FR" altLang="fr-FR" sz="2000" b="1" dirty="0" smtClean="0">
                <a:solidFill>
                  <a:srgbClr val="FF9900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FF9900"/>
                </a:solidFill>
              </a:rPr>
              <a:t>reflects</a:t>
            </a:r>
            <a:r>
              <a:rPr lang="fr-FR" altLang="fr-FR" sz="2000" b="1" dirty="0" smtClean="0">
                <a:solidFill>
                  <a:srgbClr val="FF9900"/>
                </a:solidFill>
              </a:rPr>
              <a:t> more or </a:t>
            </a:r>
            <a:r>
              <a:rPr lang="fr-FR" altLang="fr-FR" sz="2000" b="1" dirty="0" err="1" smtClean="0">
                <a:solidFill>
                  <a:srgbClr val="FF9900"/>
                </a:solidFill>
              </a:rPr>
              <a:t>less</a:t>
            </a:r>
            <a:r>
              <a:rPr lang="fr-FR" altLang="fr-FR" sz="2000" b="1" dirty="0" smtClean="0">
                <a:solidFill>
                  <a:srgbClr val="FF9900"/>
                </a:solidFill>
              </a:rPr>
              <a:t> thermal neutrons </a:t>
            </a:r>
            <a:endParaRPr lang="fr-FR" altLang="fr-FR" sz="2000" b="1" dirty="0">
              <a:solidFill>
                <a:srgbClr val="FF9900"/>
              </a:solidFill>
            </a:endParaRPr>
          </a:p>
        </p:txBody>
      </p:sp>
      <p:graphicFrame>
        <p:nvGraphicFramePr>
          <p:cNvPr id="7891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756522"/>
              </p:ext>
            </p:extLst>
          </p:nvPr>
        </p:nvGraphicFramePr>
        <p:xfrm>
          <a:off x="395288" y="2420938"/>
          <a:ext cx="3695700" cy="4032250"/>
        </p:xfrm>
        <a:graphic>
          <a:graphicData uri="http://schemas.openxmlformats.org/drawingml/2006/table">
            <a:tbl>
              <a:tblPr/>
              <a:tblGrid>
                <a:gridCol w="1231900"/>
                <a:gridCol w="1231900"/>
                <a:gridCol w="1231900"/>
              </a:tblGrid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15mn on G61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Diffus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kumimoji="0" lang="fr-FR" altLang="fr-F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 </a:t>
                      </a:r>
                      <a:r>
                        <a:rPr kumimoji="0" lang="fr-FR" alt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sintered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kumimoji="0" lang="fr-FR" altLang="fr-F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 </a:t>
                      </a:r>
                      <a:r>
                        <a:rPr kumimoji="0" lang="fr-FR" alt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carbon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kumimoji="0" lang="fr-FR" altLang="fr-F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 plastic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Boron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fr-FR" alt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nitride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8911" name="Group 63"/>
          <p:cNvGrpSpPr>
            <a:grpSpLocks/>
          </p:cNvGrpSpPr>
          <p:nvPr/>
        </p:nvGrpSpPr>
        <p:grpSpPr bwMode="auto">
          <a:xfrm>
            <a:off x="4641850" y="1019175"/>
            <a:ext cx="4051300" cy="1762125"/>
            <a:chOff x="2913" y="872"/>
            <a:chExt cx="2552" cy="1110"/>
          </a:xfrm>
        </p:grpSpPr>
        <p:pic>
          <p:nvPicPr>
            <p:cNvPr id="78904" name="Picture 5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" y="872"/>
              <a:ext cx="2552" cy="111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8905" name="Text Box 57"/>
            <p:cNvSpPr txBox="1">
              <a:spLocks noChangeArrowheads="1"/>
            </p:cNvSpPr>
            <p:nvPr/>
          </p:nvSpPr>
          <p:spPr bwMode="auto">
            <a:xfrm>
              <a:off x="4015" y="1281"/>
              <a:ext cx="323" cy="23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baseline="30000"/>
                <a:t>6</a:t>
              </a:r>
              <a:r>
                <a:rPr lang="fr-FR" altLang="fr-FR"/>
                <a:t>Li</a:t>
              </a:r>
            </a:p>
          </p:txBody>
        </p:sp>
      </p:grpSp>
      <p:grpSp>
        <p:nvGrpSpPr>
          <p:cNvPr id="78912" name="Group 64"/>
          <p:cNvGrpSpPr>
            <a:grpSpLocks/>
          </p:cNvGrpSpPr>
          <p:nvPr/>
        </p:nvGrpSpPr>
        <p:grpSpPr bwMode="auto">
          <a:xfrm>
            <a:off x="4633913" y="2917825"/>
            <a:ext cx="4068762" cy="1814513"/>
            <a:chOff x="2971" y="2015"/>
            <a:chExt cx="2563" cy="1143"/>
          </a:xfrm>
        </p:grpSpPr>
        <p:pic>
          <p:nvPicPr>
            <p:cNvPr id="78907" name="Picture 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015"/>
              <a:ext cx="2563" cy="114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8908" name="Text Box 60"/>
            <p:cNvSpPr txBox="1">
              <a:spLocks noChangeArrowheads="1"/>
            </p:cNvSpPr>
            <p:nvPr/>
          </p:nvSpPr>
          <p:spPr bwMode="auto">
            <a:xfrm>
              <a:off x="4150" y="2432"/>
              <a:ext cx="318" cy="23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/>
                <a:t>Cd</a:t>
              </a:r>
            </a:p>
          </p:txBody>
        </p:sp>
      </p:grpSp>
      <p:grpSp>
        <p:nvGrpSpPr>
          <p:cNvPr id="78916" name="Group 68"/>
          <p:cNvGrpSpPr>
            <a:grpSpLocks/>
          </p:cNvGrpSpPr>
          <p:nvPr/>
        </p:nvGrpSpPr>
        <p:grpSpPr bwMode="auto">
          <a:xfrm>
            <a:off x="4713288" y="4868863"/>
            <a:ext cx="3911600" cy="1785937"/>
            <a:chOff x="2971" y="3067"/>
            <a:chExt cx="2464" cy="1125"/>
          </a:xfrm>
        </p:grpSpPr>
        <p:pic>
          <p:nvPicPr>
            <p:cNvPr id="78910" name="Picture 6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3067"/>
              <a:ext cx="2464" cy="112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8913" name="Text Box 65"/>
            <p:cNvSpPr txBox="1">
              <a:spLocks noChangeArrowheads="1"/>
            </p:cNvSpPr>
            <p:nvPr/>
          </p:nvSpPr>
          <p:spPr bwMode="auto">
            <a:xfrm>
              <a:off x="4047" y="3475"/>
              <a:ext cx="409" cy="2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200"/>
                <a:t>B4C plastic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2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7538" y="-112712"/>
            <a:ext cx="6275387" cy="1143000"/>
          </a:xfrm>
          <a:ln/>
        </p:spPr>
        <p:txBody>
          <a:bodyPr/>
          <a:lstStyle/>
          <a:p>
            <a:r>
              <a:rPr lang="fr-FR" altLang="fr-FR" sz="2400" dirty="0" err="1" smtClean="0"/>
              <a:t>Materials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with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specific</a:t>
            </a:r>
            <a:r>
              <a:rPr lang="fr-FR" altLang="fr-FR" sz="2400" dirty="0" smtClean="0"/>
              <a:t> use 1/2</a:t>
            </a:r>
            <a:endParaRPr lang="fr-FR" altLang="fr-FR" sz="24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1238250"/>
            <a:ext cx="7689850" cy="4972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000" dirty="0"/>
              <a:t>Si</a:t>
            </a:r>
          </a:p>
          <a:p>
            <a:pPr lvl="1">
              <a:lnSpc>
                <a:spcPct val="100000"/>
              </a:lnSpc>
            </a:pPr>
            <a:r>
              <a:rPr lang="fr-FR" altLang="fr-FR" sz="1800" dirty="0" smtClean="0"/>
              <a:t>Large size and </a:t>
            </a:r>
            <a:r>
              <a:rPr lang="fr-FR" altLang="fr-FR" sz="1800" dirty="0" err="1" smtClean="0"/>
              <a:t>low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price</a:t>
            </a:r>
            <a:r>
              <a:rPr lang="fr-FR" altLang="fr-FR" sz="1800" dirty="0" smtClean="0"/>
              <a:t> single </a:t>
            </a:r>
            <a:r>
              <a:rPr lang="fr-FR" altLang="fr-FR" sz="1800" dirty="0" err="1" smtClean="0"/>
              <a:t>crystals</a:t>
            </a:r>
            <a:r>
              <a:rPr lang="fr-FR" altLang="fr-FR" sz="1800" dirty="0" smtClean="0"/>
              <a:t> (20*20*30 </a:t>
            </a:r>
            <a:r>
              <a:rPr lang="fr-FR" altLang="fr-FR" sz="1800" dirty="0"/>
              <a:t>cm</a:t>
            </a:r>
            <a:r>
              <a:rPr lang="fr-FR" altLang="fr-FR" sz="1800" baseline="30000" dirty="0"/>
              <a:t>3</a:t>
            </a:r>
            <a:r>
              <a:rPr lang="fr-FR" altLang="fr-FR" sz="1800" dirty="0" smtClean="0"/>
              <a:t>).</a:t>
            </a:r>
            <a:endParaRPr lang="fr-FR" altLang="fr-FR" sz="1800" dirty="0"/>
          </a:p>
          <a:p>
            <a:pPr lvl="1">
              <a:lnSpc>
                <a:spcPct val="100000"/>
              </a:lnSpc>
            </a:pPr>
            <a:r>
              <a:rPr lang="fr-FR" altLang="fr-FR" sz="1800" dirty="0"/>
              <a:t>Transparent </a:t>
            </a:r>
            <a:r>
              <a:rPr lang="fr-FR" altLang="fr-FR" sz="1800" dirty="0" smtClean="0"/>
              <a:t>to </a:t>
            </a:r>
            <a:r>
              <a:rPr lang="fr-FR" altLang="fr-FR" sz="1800" dirty="0"/>
              <a:t>neutrons.</a:t>
            </a:r>
          </a:p>
          <a:p>
            <a:pPr lvl="1">
              <a:lnSpc>
                <a:spcPct val="100000"/>
              </a:lnSpc>
            </a:pPr>
            <a:r>
              <a:rPr lang="fr-FR" altLang="fr-FR" sz="1800" dirty="0" smtClean="0"/>
              <a:t>May </a:t>
            </a:r>
            <a:r>
              <a:rPr lang="fr-FR" altLang="fr-FR" sz="1800" dirty="0" err="1" smtClean="0"/>
              <a:t>be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used</a:t>
            </a:r>
            <a:r>
              <a:rPr lang="fr-FR" altLang="fr-FR" sz="1800" dirty="0" smtClean="0"/>
              <a:t> at </a:t>
            </a:r>
            <a:r>
              <a:rPr lang="fr-FR" altLang="fr-FR" sz="1800" dirty="0" err="1" smtClean="0"/>
              <a:t>low</a:t>
            </a:r>
            <a:r>
              <a:rPr lang="fr-FR" altLang="fr-FR" sz="1800" dirty="0" smtClean="0"/>
              <a:t> and high T</a:t>
            </a:r>
            <a:r>
              <a:rPr lang="fr-FR" altLang="fr-FR" sz="1800" dirty="0"/>
              <a:t>°</a:t>
            </a:r>
          </a:p>
          <a:p>
            <a:pPr lvl="1">
              <a:lnSpc>
                <a:spcPct val="100000"/>
              </a:lnSpc>
            </a:pPr>
            <a:r>
              <a:rPr lang="fr-FR" altLang="fr-FR" sz="1800" dirty="0" smtClean="0"/>
              <a:t>A bit fragile</a:t>
            </a:r>
            <a:endParaRPr lang="fr-FR" altLang="fr-FR" sz="2000" dirty="0"/>
          </a:p>
          <a:p>
            <a:pPr>
              <a:lnSpc>
                <a:spcPct val="80000"/>
              </a:lnSpc>
            </a:pPr>
            <a:r>
              <a:rPr lang="fr-FR" altLang="fr-FR" sz="2000" dirty="0"/>
              <a:t>Quartz (Si02)</a:t>
            </a:r>
          </a:p>
          <a:p>
            <a:pPr lvl="1">
              <a:lnSpc>
                <a:spcPct val="100000"/>
              </a:lnSpc>
            </a:pPr>
            <a:r>
              <a:rPr lang="fr-FR" altLang="fr-FR" sz="1800" dirty="0"/>
              <a:t>Transparent </a:t>
            </a:r>
            <a:r>
              <a:rPr lang="fr-FR" altLang="fr-FR" sz="1800" dirty="0" smtClean="0"/>
              <a:t>to neutrons and light</a:t>
            </a:r>
            <a:endParaRPr lang="fr-FR" altLang="fr-FR" sz="1800" dirty="0"/>
          </a:p>
          <a:p>
            <a:pPr lvl="1">
              <a:lnSpc>
                <a:spcPct val="100000"/>
              </a:lnSpc>
            </a:pPr>
            <a:r>
              <a:rPr lang="fr-FR" altLang="fr-FR" sz="1800" dirty="0" err="1" smtClean="0"/>
              <a:t>Available</a:t>
            </a:r>
            <a:r>
              <a:rPr lang="fr-FR" altLang="fr-FR" sz="1800" dirty="0" smtClean="0"/>
              <a:t> on </a:t>
            </a:r>
            <a:r>
              <a:rPr lang="fr-FR" altLang="fr-FR" sz="1800" dirty="0" err="1" smtClean="0"/>
              <a:t>different</a:t>
            </a:r>
            <a:r>
              <a:rPr lang="fr-FR" altLang="fr-FR" sz="1800" dirty="0" smtClean="0"/>
              <a:t> size</a:t>
            </a:r>
          </a:p>
          <a:p>
            <a:pPr lvl="1">
              <a:lnSpc>
                <a:spcPct val="100000"/>
              </a:lnSpc>
            </a:pPr>
            <a:r>
              <a:rPr lang="fr-FR" altLang="fr-FR" sz="1800" dirty="0" smtClean="0"/>
              <a:t>More </a:t>
            </a:r>
            <a:r>
              <a:rPr lang="fr-FR" altLang="fr-FR" sz="1800" dirty="0" err="1" smtClean="0"/>
              <a:t>expensive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than</a:t>
            </a:r>
            <a:r>
              <a:rPr lang="fr-FR" altLang="fr-FR" sz="1800" dirty="0" smtClean="0"/>
              <a:t> Si</a:t>
            </a:r>
            <a:endParaRPr lang="fr-FR" altLang="fr-FR" sz="1800" dirty="0"/>
          </a:p>
          <a:p>
            <a:pPr lvl="1">
              <a:lnSpc>
                <a:spcPct val="80000"/>
              </a:lnSpc>
            </a:pPr>
            <a:endParaRPr lang="fr-FR" altLang="fr-FR" sz="1800" dirty="0"/>
          </a:p>
          <a:p>
            <a:pPr>
              <a:lnSpc>
                <a:spcPct val="80000"/>
              </a:lnSpc>
            </a:pPr>
            <a:r>
              <a:rPr lang="fr-FR" altLang="fr-FR" sz="2000" dirty="0" smtClean="0"/>
              <a:t>Glasses</a:t>
            </a:r>
            <a:endParaRPr lang="fr-FR" altLang="fr-FR" sz="2000" dirty="0"/>
          </a:p>
          <a:p>
            <a:pPr lvl="1">
              <a:lnSpc>
                <a:spcPct val="100000"/>
              </a:lnSpc>
            </a:pPr>
            <a:r>
              <a:rPr lang="fr-FR" altLang="fr-FR" sz="1800" dirty="0" smtClean="0"/>
              <a:t>Composition not </a:t>
            </a:r>
            <a:r>
              <a:rPr lang="fr-FR" altLang="fr-FR" sz="1800" dirty="0" err="1" smtClean="0"/>
              <a:t>always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known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with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precision</a:t>
            </a:r>
            <a:endParaRPr lang="fr-FR" altLang="fr-FR" sz="1800" dirty="0"/>
          </a:p>
          <a:p>
            <a:pPr lvl="1">
              <a:lnSpc>
                <a:spcPct val="100000"/>
              </a:lnSpc>
            </a:pPr>
            <a:r>
              <a:rPr lang="fr-FR" altLang="fr-FR" sz="1800" dirty="0" err="1" smtClean="0"/>
              <a:t>Often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highly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absorbing</a:t>
            </a:r>
            <a:endParaRPr lang="fr-FR" altLang="fr-FR" sz="1800" dirty="0"/>
          </a:p>
          <a:p>
            <a:pPr lvl="1">
              <a:lnSpc>
                <a:spcPct val="100000"/>
              </a:lnSpc>
            </a:pPr>
            <a:r>
              <a:rPr lang="fr-FR" altLang="fr-FR" sz="1800" dirty="0" smtClean="0"/>
              <a:t>Schott glass </a:t>
            </a:r>
            <a:r>
              <a:rPr lang="fr-FR" altLang="fr-FR" sz="1800" dirty="0"/>
              <a:t>B270 </a:t>
            </a:r>
            <a:r>
              <a:rPr lang="fr-FR" altLang="fr-FR" sz="1800" dirty="0" err="1" smtClean="0"/>
              <a:t>quite</a:t>
            </a:r>
            <a:r>
              <a:rPr lang="fr-FR" altLang="fr-FR" sz="1800" dirty="0" smtClean="0"/>
              <a:t> transparent</a:t>
            </a:r>
            <a:endParaRPr lang="fr-FR" altLang="fr-FR" sz="1800" dirty="0"/>
          </a:p>
          <a:p>
            <a:pPr lvl="1">
              <a:lnSpc>
                <a:spcPct val="100000"/>
              </a:lnSpc>
            </a:pPr>
            <a:r>
              <a:rPr lang="fr-FR" altLang="fr-FR" sz="1800" dirty="0"/>
              <a:t>95% transmission </a:t>
            </a:r>
            <a:r>
              <a:rPr lang="fr-FR" altLang="fr-FR" sz="1800" dirty="0" err="1" smtClean="0"/>
              <a:t>after</a:t>
            </a:r>
            <a:r>
              <a:rPr lang="fr-FR" altLang="fr-FR" sz="1800" dirty="0" smtClean="0"/>
              <a:t> </a:t>
            </a:r>
            <a:r>
              <a:rPr lang="fr-FR" altLang="fr-FR" sz="1800" dirty="0"/>
              <a:t>4mm.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565400"/>
            <a:ext cx="3317875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535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12" y="633221"/>
            <a:ext cx="5194300" cy="5881751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altLang="fr-FR" sz="2000" dirty="0"/>
              <a:t>.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/>
              <a:t>Alumina </a:t>
            </a:r>
            <a:r>
              <a:rPr lang="fr-FR" altLang="fr-FR" sz="2000" dirty="0"/>
              <a:t>(Al</a:t>
            </a:r>
            <a:r>
              <a:rPr lang="fr-FR" altLang="fr-FR" sz="2000" baseline="-25000" dirty="0"/>
              <a:t>2</a:t>
            </a:r>
            <a:r>
              <a:rPr lang="fr-FR" altLang="fr-FR" sz="2000" dirty="0"/>
              <a:t>O</a:t>
            </a:r>
            <a:r>
              <a:rPr lang="fr-FR" altLang="fr-FR" sz="2000" baseline="-25000" dirty="0"/>
              <a:t>3</a:t>
            </a:r>
            <a:r>
              <a:rPr lang="fr-FR" altLang="fr-FR" sz="2000" dirty="0"/>
              <a:t>)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err="1" smtClean="0"/>
              <a:t>Available</a:t>
            </a:r>
            <a:r>
              <a:rPr lang="fr-FR" altLang="fr-FR" sz="1800" dirty="0" smtClean="0"/>
              <a:t> as single </a:t>
            </a:r>
            <a:r>
              <a:rPr lang="fr-FR" altLang="fr-FR" sz="1800" dirty="0" err="1" smtClean="0"/>
              <a:t>crystal</a:t>
            </a:r>
            <a:endParaRPr lang="fr-FR" altLang="fr-FR" sz="1800" dirty="0"/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Transparent </a:t>
            </a:r>
            <a:r>
              <a:rPr lang="fr-FR" altLang="fr-FR" sz="1800" dirty="0" smtClean="0"/>
              <a:t>for </a:t>
            </a:r>
            <a:r>
              <a:rPr lang="fr-FR" altLang="fr-FR" sz="1800" dirty="0"/>
              <a:t>neutrons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May </a:t>
            </a:r>
            <a:r>
              <a:rPr lang="fr-FR" altLang="fr-FR" sz="1800" dirty="0" err="1" smtClean="0"/>
              <a:t>be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used</a:t>
            </a:r>
            <a:r>
              <a:rPr lang="fr-FR" altLang="fr-FR" sz="1800" dirty="0" smtClean="0"/>
              <a:t> at high and </a:t>
            </a:r>
            <a:r>
              <a:rPr lang="fr-FR" altLang="fr-FR" sz="1800" dirty="0" err="1" smtClean="0"/>
              <a:t>low</a:t>
            </a:r>
            <a:r>
              <a:rPr lang="fr-FR" altLang="fr-FR" sz="1800" dirty="0" smtClean="0"/>
              <a:t> </a:t>
            </a:r>
            <a:r>
              <a:rPr lang="fr-FR" altLang="fr-FR" sz="1800" dirty="0"/>
              <a:t>T°</a:t>
            </a:r>
          </a:p>
          <a:p>
            <a:pPr lvl="1">
              <a:lnSpc>
                <a:spcPct val="80000"/>
              </a:lnSpc>
            </a:pPr>
            <a:endParaRPr lang="fr-FR" altLang="fr-FR" sz="1800" dirty="0"/>
          </a:p>
          <a:p>
            <a:pPr>
              <a:lnSpc>
                <a:spcPct val="80000"/>
              </a:lnSpc>
            </a:pPr>
            <a:r>
              <a:rPr lang="fr-FR" altLang="fr-FR" sz="2000" dirty="0"/>
              <a:t>Be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Short </a:t>
            </a:r>
            <a:r>
              <a:rPr lang="fr-FR" altLang="fr-FR" sz="1800" dirty="0" err="1" smtClean="0"/>
              <a:t>wavelength</a:t>
            </a:r>
            <a:r>
              <a:rPr lang="fr-FR" altLang="fr-FR" sz="1800" dirty="0" smtClean="0"/>
              <a:t> absorber</a:t>
            </a:r>
            <a:endParaRPr lang="fr-FR" altLang="fr-FR" sz="2000" dirty="0"/>
          </a:p>
          <a:p>
            <a:pPr>
              <a:lnSpc>
                <a:spcPct val="80000"/>
              </a:lnSpc>
            </a:pPr>
            <a:r>
              <a:rPr lang="fr-FR" altLang="fr-FR" sz="2000" dirty="0" smtClean="0"/>
              <a:t>HOPG graphite </a:t>
            </a:r>
            <a:r>
              <a:rPr lang="fr-FR" altLang="fr-FR" sz="2000" dirty="0" err="1" smtClean="0"/>
              <a:t>filters</a:t>
            </a:r>
            <a:endParaRPr lang="fr-FR" altLang="fr-FR" sz="2000" dirty="0"/>
          </a:p>
          <a:p>
            <a:pPr lvl="1">
              <a:lnSpc>
                <a:spcPct val="80000"/>
              </a:lnSpc>
            </a:pPr>
            <a:r>
              <a:rPr lang="fr-FR" altLang="fr-FR" sz="1800" dirty="0" err="1" smtClean="0"/>
              <a:t>Selective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wavelength</a:t>
            </a:r>
            <a:r>
              <a:rPr lang="fr-FR" altLang="fr-FR" sz="1800" dirty="0" smtClean="0"/>
              <a:t> absorption</a:t>
            </a:r>
            <a:endParaRPr lang="fr-FR" altLang="fr-FR" sz="1800" dirty="0"/>
          </a:p>
          <a:p>
            <a:pPr>
              <a:lnSpc>
                <a:spcPct val="80000"/>
              </a:lnSpc>
            </a:pPr>
            <a:endParaRPr lang="fr-FR" altLang="fr-FR" sz="2000" dirty="0"/>
          </a:p>
          <a:p>
            <a:pPr>
              <a:lnSpc>
                <a:spcPct val="80000"/>
              </a:lnSpc>
            </a:pPr>
            <a:r>
              <a:rPr lang="fr-FR" altLang="fr-FR" sz="2000" dirty="0" err="1" smtClean="0"/>
              <a:t>Fast</a:t>
            </a:r>
            <a:r>
              <a:rPr lang="fr-FR" altLang="fr-FR" sz="2000" dirty="0" smtClean="0"/>
              <a:t> neutrons Bi </a:t>
            </a:r>
            <a:r>
              <a:rPr lang="fr-FR" altLang="fr-FR" sz="2000" dirty="0" err="1" smtClean="0"/>
              <a:t>filter</a:t>
            </a:r>
            <a:endParaRPr lang="fr-FR" altLang="fr-FR" sz="2000" dirty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High mass to stop </a:t>
            </a:r>
            <a:r>
              <a:rPr lang="fr-FR" altLang="fr-FR" sz="1800" dirty="0" err="1" smtClean="0"/>
              <a:t>fast</a:t>
            </a:r>
            <a:r>
              <a:rPr lang="fr-FR" altLang="fr-FR" sz="1800" dirty="0" smtClean="0"/>
              <a:t> neutrons </a:t>
            </a:r>
            <a:r>
              <a:rPr lang="fr-FR" altLang="fr-FR" sz="1800" dirty="0"/>
              <a:t>(209)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err="1" smtClean="0"/>
              <a:t>low</a:t>
            </a:r>
            <a:r>
              <a:rPr lang="fr-FR" altLang="fr-FR" sz="1800" dirty="0" smtClean="0"/>
              <a:t> </a:t>
            </a:r>
            <a:r>
              <a:rPr lang="fr-FR" altLang="fr-FR" sz="1800" dirty="0"/>
              <a:t>absorption : </a:t>
            </a:r>
            <a:r>
              <a:rPr lang="fr-FR" altLang="fr-FR" sz="1800" dirty="0">
                <a:sym typeface="Symbol" panose="05050102010706020507" pitchFamily="18" charset="2"/>
              </a:rPr>
              <a:t></a:t>
            </a:r>
            <a:r>
              <a:rPr lang="fr-FR" altLang="fr-FR" sz="1800" baseline="-25000" dirty="0">
                <a:sym typeface="Symbol" panose="05050102010706020507" pitchFamily="18" charset="2"/>
              </a:rPr>
              <a:t>a</a:t>
            </a:r>
            <a:r>
              <a:rPr lang="fr-FR" altLang="fr-FR" sz="1800" dirty="0">
                <a:sym typeface="Symbol" panose="05050102010706020507" pitchFamily="18" charset="2"/>
              </a:rPr>
              <a:t> = 0.04 barns</a:t>
            </a:r>
            <a:endParaRPr lang="fr-FR" altLang="fr-FR" sz="1800" dirty="0"/>
          </a:p>
          <a:p>
            <a:pPr>
              <a:lnSpc>
                <a:spcPct val="80000"/>
              </a:lnSpc>
              <a:buFontTx/>
              <a:buNone/>
            </a:pPr>
            <a:endParaRPr lang="fr-FR" altLang="fr-FR" sz="2000" dirty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12" y="1258761"/>
            <a:ext cx="3243263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12" y="4087686"/>
            <a:ext cx="3241675" cy="24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5700" y="178404"/>
            <a:ext cx="4727575" cy="909637"/>
          </a:xfrm>
        </p:spPr>
        <p:txBody>
          <a:bodyPr/>
          <a:lstStyle/>
          <a:p>
            <a:r>
              <a:rPr lang="fr-FR" altLang="fr-FR" sz="2000" dirty="0" err="1"/>
              <a:t>Materials</a:t>
            </a:r>
            <a:r>
              <a:rPr lang="fr-FR" altLang="fr-FR" sz="2000" dirty="0"/>
              <a:t> </a:t>
            </a:r>
            <a:r>
              <a:rPr lang="fr-FR" altLang="fr-FR" sz="2000" dirty="0" err="1"/>
              <a:t>with</a:t>
            </a:r>
            <a:r>
              <a:rPr lang="fr-FR" altLang="fr-FR" sz="2000" dirty="0"/>
              <a:t> </a:t>
            </a:r>
            <a:r>
              <a:rPr lang="fr-FR" altLang="fr-FR" sz="2000" dirty="0" err="1"/>
              <a:t>specific</a:t>
            </a:r>
            <a:r>
              <a:rPr lang="fr-FR" altLang="fr-FR" sz="2000" dirty="0"/>
              <a:t> use </a:t>
            </a:r>
            <a:r>
              <a:rPr lang="fr-FR" altLang="fr-FR" sz="2000" dirty="0" smtClean="0"/>
              <a:t>2/2</a:t>
            </a:r>
            <a:r>
              <a:rPr lang="fr-FR" altLang="fr-FR" sz="2000" dirty="0"/>
              <a:t/>
            </a:r>
            <a:br>
              <a:rPr lang="fr-FR" altLang="fr-FR" sz="20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8774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6356" y="66675"/>
            <a:ext cx="2595819" cy="779821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19225" y="2695754"/>
            <a:ext cx="7010400" cy="1836737"/>
          </a:xfrm>
        </p:spPr>
        <p:txBody>
          <a:bodyPr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Lots of </a:t>
            </a:r>
            <a:r>
              <a:rPr lang="fr-FR" sz="3600" dirty="0" err="1" smtClean="0">
                <a:solidFill>
                  <a:schemeClr val="tx1"/>
                </a:solidFill>
              </a:rPr>
              <a:t>work</a:t>
            </a:r>
            <a:r>
              <a:rPr lang="fr-FR" sz="3600" dirty="0" smtClean="0">
                <a:solidFill>
                  <a:schemeClr val="tx1"/>
                </a:solidFill>
              </a:rPr>
              <a:t> and tests to </a:t>
            </a:r>
            <a:r>
              <a:rPr lang="fr-FR" sz="3600" dirty="0" err="1" smtClean="0">
                <a:solidFill>
                  <a:schemeClr val="tx1"/>
                </a:solidFill>
              </a:rPr>
              <a:t>be</a:t>
            </a:r>
            <a:r>
              <a:rPr lang="fr-FR" sz="3600" dirty="0" smtClean="0">
                <a:solidFill>
                  <a:schemeClr val="tx1"/>
                </a:solidFill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</a:rPr>
              <a:t>done</a:t>
            </a:r>
            <a:endParaRPr lang="fr-FR" sz="3600" dirty="0" smtClean="0">
              <a:solidFill>
                <a:schemeClr val="tx1"/>
              </a:solidFill>
            </a:endParaRPr>
          </a:p>
          <a:p>
            <a:pPr algn="ctr"/>
            <a:endParaRPr lang="fr-FR" sz="3600" dirty="0"/>
          </a:p>
          <a:p>
            <a:pPr algn="ctr"/>
            <a:r>
              <a:rPr lang="fr-FR" sz="3600" dirty="0" err="1" smtClean="0"/>
              <a:t>Thank</a:t>
            </a:r>
            <a:r>
              <a:rPr lang="fr-FR" sz="3600" dirty="0" smtClean="0"/>
              <a:t> </a:t>
            </a:r>
            <a:r>
              <a:rPr lang="fr-FR" sz="3600" dirty="0" err="1" smtClean="0"/>
              <a:t>you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9B43D-EA88-42A8-8B7F-487585A2FEB0}" type="datetime4">
              <a:rPr lang="fr-FR" smtClean="0"/>
              <a:pPr>
                <a:defRPr/>
              </a:pPr>
              <a:t>23 septembre 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2953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4885690" cy="720725"/>
          </a:xfrm>
          <a:ln/>
        </p:spPr>
        <p:txBody>
          <a:bodyPr/>
          <a:lstStyle/>
          <a:p>
            <a:r>
              <a:rPr lang="fr-FR" altLang="fr-FR" dirty="0" smtClean="0"/>
              <a:t>Glasses for neutron guides</a:t>
            </a:r>
            <a:endParaRPr lang="fr-FR" altLang="fr-FR" dirty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743325" y="1339850"/>
            <a:ext cx="5292725" cy="42497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400">
                <a:solidFill>
                  <a:srgbClr val="000000"/>
                </a:solidFill>
              </a:rPr>
              <a:t>Compositions des verres à guides de neutrons en % en masse					</a:t>
            </a:r>
          </a:p>
          <a:p>
            <a:r>
              <a:rPr lang="fr-FR" altLang="fr-FR" sz="1400">
                <a:solidFill>
                  <a:srgbClr val="000000"/>
                </a:solidFill>
              </a:rPr>
              <a:t>	</a:t>
            </a:r>
            <a:r>
              <a:rPr lang="fr-FR" altLang="fr-FR" sz="1400" b="1">
                <a:solidFill>
                  <a:srgbClr val="000000"/>
                </a:solidFill>
              </a:rPr>
              <a:t>Float	Borkron	A8866	Borofloat	</a:t>
            </a:r>
          </a:p>
          <a:p>
            <a:r>
              <a:rPr lang="fr-FR" altLang="fr-FR" sz="1400">
                <a:solidFill>
                  <a:srgbClr val="000000"/>
                </a:solidFill>
              </a:rPr>
              <a:t>SiO2	70.62	62	67	83	</a:t>
            </a:r>
          </a:p>
          <a:p>
            <a:r>
              <a:rPr lang="fr-FR" altLang="fr-FR" sz="1400">
                <a:solidFill>
                  <a:srgbClr val="000000"/>
                </a:solidFill>
              </a:rPr>
              <a:t>Al2O3	0.9	0	0.9	2.7	</a:t>
            </a:r>
          </a:p>
          <a:p>
            <a:r>
              <a:rPr lang="fr-FR" altLang="fr-FR" sz="1400">
                <a:solidFill>
                  <a:srgbClr val="000000"/>
                </a:solidFill>
              </a:rPr>
              <a:t>ZnO2	0	11	0	0	</a:t>
            </a:r>
          </a:p>
          <a:p>
            <a:r>
              <a:rPr lang="fr-FR" altLang="fr-FR" sz="1400">
                <a:solidFill>
                  <a:srgbClr val="000000"/>
                </a:solidFill>
              </a:rPr>
              <a:t>Na2O	13.6	7	0.5	3.6	</a:t>
            </a:r>
          </a:p>
          <a:p>
            <a:r>
              <a:rPr lang="fr-FR" altLang="fr-FR" sz="1400">
                <a:solidFill>
                  <a:srgbClr val="000000"/>
                </a:solidFill>
              </a:rPr>
              <a:t>B2O3	0	12.5	19	12.9	</a:t>
            </a:r>
          </a:p>
          <a:p>
            <a:r>
              <a:rPr lang="fr-FR" altLang="fr-FR" sz="1400">
                <a:solidFill>
                  <a:srgbClr val="000000"/>
                </a:solidFill>
              </a:rPr>
              <a:t>CaO	9.8	0	0	0	</a:t>
            </a:r>
          </a:p>
          <a:p>
            <a:r>
              <a:rPr lang="fr-FR" altLang="fr-FR" sz="1400">
                <a:solidFill>
                  <a:srgbClr val="000000"/>
                </a:solidFill>
              </a:rPr>
              <a:t>MgO	3.85	0	0	0	</a:t>
            </a:r>
          </a:p>
          <a:p>
            <a:r>
              <a:rPr lang="fr-FR" altLang="fr-FR" sz="1400">
                <a:solidFill>
                  <a:srgbClr val="000000"/>
                </a:solidFill>
              </a:rPr>
              <a:t>K2O	0.5	0	8.3	0.6	</a:t>
            </a:r>
          </a:p>
          <a:p>
            <a:r>
              <a:rPr lang="fr-FR" altLang="fr-FR" sz="1400">
                <a:solidFill>
                  <a:srgbClr val="000000"/>
                </a:solidFill>
              </a:rPr>
              <a:t>Fe2O3	0.1	0	0	0.001	</a:t>
            </a:r>
          </a:p>
          <a:p>
            <a:r>
              <a:rPr lang="fr-FR" altLang="fr-FR" sz="1400">
                <a:solidFill>
                  <a:srgbClr val="000000"/>
                </a:solidFill>
              </a:rPr>
              <a:t>SO3	0.28	0	0	0	</a:t>
            </a:r>
          </a:p>
          <a:p>
            <a:r>
              <a:rPr lang="fr-FR" altLang="fr-FR" sz="1400">
                <a:solidFill>
                  <a:srgbClr val="000000"/>
                </a:solidFill>
              </a:rPr>
              <a:t>TiO2	0.015	0	0	0	</a:t>
            </a:r>
          </a:p>
          <a:p>
            <a:r>
              <a:rPr lang="fr-FR" altLang="fr-FR" sz="1400">
                <a:solidFill>
                  <a:srgbClr val="000000"/>
                </a:solidFill>
              </a:rPr>
              <a:t>LiO2	0	0	0.9	0	</a:t>
            </a:r>
          </a:p>
          <a:p>
            <a:r>
              <a:rPr lang="fr-FR" altLang="fr-FR" sz="1400">
                <a:solidFill>
                  <a:srgbClr val="000000"/>
                </a:solidFill>
              </a:rPr>
              <a:t>As2O3	0	0	0.2	0	</a:t>
            </a:r>
          </a:p>
          <a:p>
            <a:r>
              <a:rPr lang="fr-FR" altLang="fr-FR" sz="1400">
                <a:solidFill>
                  <a:srgbClr val="000000"/>
                </a:solidFill>
              </a:rPr>
              <a:t>ZrO2	0	0	0	0.05	</a:t>
            </a:r>
          </a:p>
          <a:p>
            <a:r>
              <a:rPr lang="fr-FR" altLang="fr-FR" sz="1400">
                <a:solidFill>
                  <a:srgbClr val="000000"/>
                </a:solidFill>
              </a:rPr>
              <a:t>	99.665	92.5	96.8	102.851	</a:t>
            </a:r>
          </a:p>
          <a:p>
            <a:pPr>
              <a:spcBef>
                <a:spcPct val="50000"/>
              </a:spcBef>
            </a:pPr>
            <a:endParaRPr lang="fr-FR" altLang="fr-FR" sz="1400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23850" y="1125538"/>
            <a:ext cx="2590800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fr-FR" altLang="fr-FR" u="sng" dirty="0"/>
              <a:t>Rôles :</a:t>
            </a:r>
          </a:p>
          <a:p>
            <a:pPr>
              <a:spcBef>
                <a:spcPct val="20000"/>
              </a:spcBef>
            </a:pPr>
            <a:r>
              <a:rPr lang="fr-FR" altLang="fr-FR" dirty="0"/>
              <a:t>Guider les neutrons</a:t>
            </a:r>
          </a:p>
          <a:p>
            <a:pPr>
              <a:spcBef>
                <a:spcPct val="20000"/>
              </a:spcBef>
            </a:pPr>
            <a:r>
              <a:rPr lang="fr-FR" altLang="fr-FR" dirty="0"/>
              <a:t>Tenir le vide</a:t>
            </a:r>
          </a:p>
          <a:p>
            <a:pPr>
              <a:spcBef>
                <a:spcPct val="20000"/>
              </a:spcBef>
            </a:pPr>
            <a:r>
              <a:rPr lang="fr-FR" altLang="fr-FR" dirty="0"/>
              <a:t>Absorber les neutrons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395288" y="2565400"/>
            <a:ext cx="25908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 u="sng" dirty="0" err="1">
                <a:solidFill>
                  <a:srgbClr val="0000FF"/>
                </a:solidFill>
              </a:rPr>
              <a:t>Float</a:t>
            </a:r>
            <a:r>
              <a:rPr lang="fr-FR" altLang="fr-FR" sz="1600" u="sng" dirty="0">
                <a:solidFill>
                  <a:srgbClr val="0000FF"/>
                </a:solidFill>
              </a:rPr>
              <a:t> :</a:t>
            </a:r>
          </a:p>
          <a:p>
            <a:r>
              <a:rPr lang="fr-FR" altLang="fr-FR" sz="1600" dirty="0">
                <a:solidFill>
                  <a:srgbClr val="0000FF"/>
                </a:solidFill>
              </a:rPr>
              <a:t>Crée des </a:t>
            </a:r>
            <a:r>
              <a:rPr lang="fr-FR" altLang="fr-FR" sz="1600" dirty="0">
                <a:solidFill>
                  <a:srgbClr val="0000FF"/>
                </a:solidFill>
                <a:latin typeface="Symbol" panose="05050102010706020507" pitchFamily="18" charset="2"/>
              </a:rPr>
              <a:t>g</a:t>
            </a:r>
          </a:p>
          <a:p>
            <a:r>
              <a:rPr lang="fr-FR" altLang="fr-FR" sz="1600" dirty="0">
                <a:solidFill>
                  <a:srgbClr val="0000FF"/>
                </a:solidFill>
              </a:rPr>
              <a:t>Peu cher</a:t>
            </a:r>
          </a:p>
          <a:p>
            <a:r>
              <a:rPr lang="fr-FR" altLang="fr-FR" sz="1600" dirty="0">
                <a:solidFill>
                  <a:srgbClr val="0000FF"/>
                </a:solidFill>
              </a:rPr>
              <a:t>Surface de qualité</a:t>
            </a:r>
          </a:p>
          <a:p>
            <a:r>
              <a:rPr lang="fr-FR" altLang="fr-FR" sz="1600" dirty="0">
                <a:solidFill>
                  <a:srgbClr val="0000FF"/>
                </a:solidFill>
              </a:rPr>
              <a:t>Un peu mou</a:t>
            </a:r>
          </a:p>
          <a:p>
            <a:r>
              <a:rPr lang="fr-FR" altLang="fr-FR" sz="1600" dirty="0">
                <a:solidFill>
                  <a:srgbClr val="0000FF"/>
                </a:solidFill>
              </a:rPr>
              <a:t>Pas d’absorption neutrons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179388" y="4221163"/>
            <a:ext cx="32385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 b="1" u="sng">
                <a:solidFill>
                  <a:srgbClr val="000099"/>
                </a:solidFill>
              </a:rPr>
              <a:t>Borkron (guides du LLB):</a:t>
            </a:r>
            <a:endParaRPr lang="fr-FR" altLang="fr-FR" sz="1600" b="1">
              <a:solidFill>
                <a:srgbClr val="000099"/>
              </a:solidFill>
              <a:latin typeface="Symbol" panose="05050102010706020507" pitchFamily="18" charset="2"/>
            </a:endParaRPr>
          </a:p>
          <a:p>
            <a:r>
              <a:rPr lang="fr-FR" altLang="fr-FR" sz="1600" b="1">
                <a:solidFill>
                  <a:srgbClr val="000099"/>
                </a:solidFill>
              </a:rPr>
              <a:t>Cher</a:t>
            </a:r>
          </a:p>
          <a:p>
            <a:r>
              <a:rPr lang="fr-FR" altLang="fr-FR" sz="1600" b="1">
                <a:solidFill>
                  <a:srgbClr val="000099"/>
                </a:solidFill>
              </a:rPr>
              <a:t>A polir</a:t>
            </a:r>
          </a:p>
          <a:p>
            <a:r>
              <a:rPr lang="fr-FR" altLang="fr-FR" sz="1600" b="1">
                <a:solidFill>
                  <a:srgbClr val="000099"/>
                </a:solidFill>
              </a:rPr>
              <a:t>Résistant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468313" y="5373688"/>
            <a:ext cx="316865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 u="sng">
                <a:solidFill>
                  <a:srgbClr val="0000FF"/>
                </a:solidFill>
              </a:rPr>
              <a:t>Borofloat :</a:t>
            </a:r>
            <a:endParaRPr lang="fr-FR" altLang="fr-FR" sz="1600">
              <a:solidFill>
                <a:srgbClr val="0000FF"/>
              </a:solidFill>
              <a:latin typeface="Symbol" panose="05050102010706020507" pitchFamily="18" charset="2"/>
            </a:endParaRPr>
          </a:p>
          <a:p>
            <a:r>
              <a:rPr lang="fr-FR" altLang="fr-FR" sz="1600">
                <a:solidFill>
                  <a:srgbClr val="0000FF"/>
                </a:solidFill>
              </a:rPr>
              <a:t>Peu cher</a:t>
            </a:r>
          </a:p>
          <a:p>
            <a:r>
              <a:rPr lang="fr-FR" altLang="fr-FR">
                <a:solidFill>
                  <a:srgbClr val="0000FF"/>
                </a:solidFill>
              </a:rPr>
              <a:t>Surface de qualité</a:t>
            </a:r>
            <a:endParaRPr lang="fr-FR" altLang="fr-FR" sz="1600">
              <a:solidFill>
                <a:srgbClr val="0000FF"/>
              </a:solidFill>
            </a:endParaRPr>
          </a:p>
          <a:p>
            <a:r>
              <a:rPr lang="fr-FR" altLang="fr-FR" sz="1600">
                <a:solidFill>
                  <a:srgbClr val="0000FF"/>
                </a:solidFill>
              </a:rPr>
              <a:t>Peu résistant au rayonnement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572000" y="5699125"/>
            <a:ext cx="31686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600" u="sng">
                <a:solidFill>
                  <a:srgbClr val="0000FF"/>
                </a:solidFill>
              </a:rPr>
              <a:t>A8866 :</a:t>
            </a:r>
            <a:endParaRPr lang="fr-FR" altLang="fr-FR" sz="1600">
              <a:solidFill>
                <a:srgbClr val="0000FF"/>
              </a:solidFill>
              <a:latin typeface="Symbol" panose="05050102010706020507" pitchFamily="18" charset="2"/>
            </a:endParaRPr>
          </a:p>
          <a:p>
            <a:r>
              <a:rPr lang="fr-FR" altLang="fr-FR" sz="1600">
                <a:solidFill>
                  <a:srgbClr val="0000FF"/>
                </a:solidFill>
              </a:rPr>
              <a:t>Alternative au Borkron, mais trop dur (difficile à polir)</a:t>
            </a:r>
          </a:p>
        </p:txBody>
      </p:sp>
    </p:spTree>
    <p:extLst>
      <p:ext uri="{BB962C8B-B14F-4D97-AF65-F5344CB8AC3E}">
        <p14:creationId xmlns:p14="http://schemas.microsoft.com/office/powerpoint/2010/main" val="12215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9989" y="14990"/>
            <a:ext cx="6893751" cy="909637"/>
          </a:xfrm>
        </p:spPr>
        <p:txBody>
          <a:bodyPr/>
          <a:lstStyle/>
          <a:p>
            <a:r>
              <a:rPr lang="fr-FR" sz="2000" dirty="0" err="1" smtClean="0"/>
              <a:t>Why</a:t>
            </a:r>
            <a:r>
              <a:rPr lang="fr-FR" sz="2000" dirty="0" smtClean="0"/>
              <a:t> </a:t>
            </a:r>
            <a:r>
              <a:rPr lang="fr-FR" sz="2000" dirty="0" err="1" smtClean="0"/>
              <a:t>Shielding</a:t>
            </a:r>
            <a:r>
              <a:rPr lang="fr-FR" sz="2000" dirty="0" smtClean="0"/>
              <a:t> : </a:t>
            </a:r>
            <a:r>
              <a:rPr lang="fr-FR" sz="2000" dirty="0" err="1" smtClean="0"/>
              <a:t>workers</a:t>
            </a:r>
            <a:r>
              <a:rPr lang="fr-FR" sz="2000" dirty="0" smtClean="0"/>
              <a:t> and detectors cases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6986" y="1506293"/>
            <a:ext cx="7151491" cy="204157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b="1" dirty="0" err="1" smtClean="0"/>
              <a:t>Two</a:t>
            </a:r>
            <a:r>
              <a:rPr lang="fr-FR" b="1" dirty="0" smtClean="0"/>
              <a:t> </a:t>
            </a:r>
            <a:r>
              <a:rPr lang="fr-FR" b="1" dirty="0" err="1" smtClean="0"/>
              <a:t>different</a:t>
            </a:r>
            <a:r>
              <a:rPr lang="fr-FR" b="1" dirty="0" smtClean="0"/>
              <a:t> jobs for </a:t>
            </a:r>
            <a:r>
              <a:rPr lang="fr-FR" b="1" dirty="0" err="1" smtClean="0"/>
              <a:t>shielding</a:t>
            </a:r>
            <a:endParaRPr lang="fr-FR" b="1" dirty="0" smtClean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chemeClr val="tx1"/>
                </a:solidFill>
              </a:rPr>
              <a:t>Shielding</a:t>
            </a:r>
            <a:r>
              <a:rPr lang="fr-FR" sz="1800" dirty="0" smtClean="0">
                <a:solidFill>
                  <a:schemeClr val="tx1"/>
                </a:solidFill>
              </a:rPr>
              <a:t> for people : </a:t>
            </a:r>
            <a:r>
              <a:rPr lang="fr-FR" sz="1800" dirty="0" err="1" smtClean="0">
                <a:solidFill>
                  <a:schemeClr val="tx1"/>
                </a:solidFill>
              </a:rPr>
              <a:t>enable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them</a:t>
            </a:r>
            <a:r>
              <a:rPr lang="fr-FR" sz="1800" dirty="0" smtClean="0">
                <a:solidFill>
                  <a:schemeClr val="tx1"/>
                </a:solidFill>
              </a:rPr>
              <a:t> to </a:t>
            </a:r>
            <a:r>
              <a:rPr lang="fr-FR" sz="1800" dirty="0" err="1" smtClean="0">
                <a:solidFill>
                  <a:schemeClr val="tx1"/>
                </a:solidFill>
              </a:rPr>
              <a:t>work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within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authorized</a:t>
            </a:r>
            <a:r>
              <a:rPr lang="fr-FR" sz="1800" dirty="0" smtClean="0">
                <a:solidFill>
                  <a:schemeClr val="tx1"/>
                </a:solidFill>
              </a:rPr>
              <a:t> dose </a:t>
            </a:r>
            <a:r>
              <a:rPr lang="fr-FR" sz="1800" dirty="0" err="1" smtClean="0">
                <a:solidFill>
                  <a:schemeClr val="tx1"/>
                </a:solidFill>
              </a:rPr>
              <a:t>limits</a:t>
            </a:r>
            <a:endParaRPr lang="fr-FR" sz="1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chemeClr val="tx1"/>
                </a:solidFill>
              </a:rPr>
              <a:t>Shielding</a:t>
            </a:r>
            <a:r>
              <a:rPr lang="fr-FR" sz="1800" dirty="0" smtClean="0">
                <a:solidFill>
                  <a:schemeClr val="tx1"/>
                </a:solidFill>
              </a:rPr>
              <a:t> for detectors : </a:t>
            </a:r>
            <a:r>
              <a:rPr lang="fr-FR" sz="1800" dirty="0" err="1" smtClean="0">
                <a:solidFill>
                  <a:schemeClr val="tx1"/>
                </a:solidFill>
              </a:rPr>
              <a:t>detect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only</a:t>
            </a:r>
            <a:r>
              <a:rPr lang="fr-FR" sz="1800" dirty="0" smtClean="0">
                <a:solidFill>
                  <a:schemeClr val="tx1"/>
                </a:solidFill>
              </a:rPr>
              <a:t> neutrons </a:t>
            </a:r>
            <a:r>
              <a:rPr lang="fr-FR" sz="1800" dirty="0" err="1" smtClean="0">
                <a:solidFill>
                  <a:schemeClr val="tx1"/>
                </a:solidFill>
              </a:rPr>
              <a:t>scattered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from</a:t>
            </a:r>
            <a:r>
              <a:rPr lang="fr-FR" sz="1800" dirty="0" smtClean="0">
                <a:solidFill>
                  <a:schemeClr val="tx1"/>
                </a:solidFill>
              </a:rPr>
              <a:t> the </a:t>
            </a:r>
            <a:r>
              <a:rPr lang="fr-FR" sz="1800" dirty="0" err="1" smtClean="0">
                <a:solidFill>
                  <a:schemeClr val="tx1"/>
                </a:solidFill>
              </a:rPr>
              <a:t>sample</a:t>
            </a:r>
            <a:endParaRPr lang="fr-FR" sz="18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</a:pPr>
            <a:endParaRPr lang="fr-FR" sz="180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254205" y="4129538"/>
            <a:ext cx="3518526" cy="218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2338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0363" indent="5508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panose="020B0604020202020204" pitchFamily="34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8063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1888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anose="020B0604020202020204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fr-FR" sz="1800" b="1" dirty="0" smtClean="0"/>
              <a:t>People protection </a:t>
            </a:r>
            <a:r>
              <a:rPr lang="fr-FR" sz="1800" b="1" dirty="0" err="1" smtClean="0"/>
              <a:t>parameters</a:t>
            </a:r>
            <a:endParaRPr lang="fr-FR" sz="1800" b="1" dirty="0" smtClean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Distance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Time of </a:t>
            </a:r>
            <a:r>
              <a:rPr lang="fr-FR" sz="1800" dirty="0" err="1" smtClean="0">
                <a:solidFill>
                  <a:schemeClr val="tx1"/>
                </a:solidFill>
              </a:rPr>
              <a:t>work</a:t>
            </a:r>
            <a:endParaRPr lang="fr-FR" sz="1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chemeClr val="tx1"/>
                </a:solidFill>
              </a:rPr>
              <a:t>Shielding</a:t>
            </a:r>
            <a:endParaRPr lang="fr-FR" sz="1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Classification of people</a:t>
            </a:r>
          </a:p>
          <a:p>
            <a:pPr marL="0" indent="0">
              <a:spcAft>
                <a:spcPts val="1200"/>
              </a:spcAft>
            </a:pPr>
            <a:endParaRPr lang="fr-FR" sz="1800" dirty="0" smtClean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4932884" y="4129538"/>
            <a:ext cx="4055667" cy="218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2338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0363" indent="5508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panose="020B0604020202020204" pitchFamily="34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8063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1888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anose="020B0604020202020204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fr-FR" sz="1800" b="1" dirty="0" smtClean="0"/>
              <a:t>Detectors protection </a:t>
            </a:r>
            <a:r>
              <a:rPr lang="fr-FR" sz="1800" b="1" dirty="0" err="1" smtClean="0"/>
              <a:t>parameters</a:t>
            </a:r>
            <a:endParaRPr lang="fr-FR" sz="1800" b="1" dirty="0" smtClean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chemeClr val="tx1"/>
                </a:solidFill>
              </a:rPr>
              <a:t>Absoption</a:t>
            </a:r>
            <a:r>
              <a:rPr lang="fr-FR" sz="1800" dirty="0" smtClean="0">
                <a:solidFill>
                  <a:schemeClr val="tx1"/>
                </a:solidFill>
              </a:rPr>
              <a:t> of </a:t>
            </a:r>
            <a:r>
              <a:rPr lang="fr-FR" sz="1800" dirty="0" err="1" smtClean="0">
                <a:solidFill>
                  <a:schemeClr val="tx1"/>
                </a:solidFill>
              </a:rPr>
              <a:t>unwanted</a:t>
            </a:r>
            <a:r>
              <a:rPr lang="fr-FR" sz="1800" dirty="0" smtClean="0">
                <a:solidFill>
                  <a:schemeClr val="tx1"/>
                </a:solidFill>
              </a:rPr>
              <a:t> particules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chemeClr val="tx1"/>
                </a:solidFill>
              </a:rPr>
              <a:t>Efficiency</a:t>
            </a:r>
            <a:r>
              <a:rPr lang="fr-FR" sz="1800" dirty="0" smtClean="0">
                <a:solidFill>
                  <a:schemeClr val="tx1"/>
                </a:solidFill>
              </a:rPr>
              <a:t> of </a:t>
            </a:r>
            <a:r>
              <a:rPr lang="fr-FR" sz="1800" dirty="0" err="1" smtClean="0">
                <a:solidFill>
                  <a:schemeClr val="tx1"/>
                </a:solidFill>
              </a:rPr>
              <a:t>detection</a:t>
            </a:r>
            <a:r>
              <a:rPr lang="fr-FR" sz="1800" dirty="0" smtClean="0">
                <a:solidFill>
                  <a:schemeClr val="tx1"/>
                </a:solidFill>
              </a:rPr>
              <a:t> of </a:t>
            </a:r>
            <a:r>
              <a:rPr lang="fr-FR" sz="1800" dirty="0" err="1" smtClean="0">
                <a:solidFill>
                  <a:schemeClr val="tx1"/>
                </a:solidFill>
              </a:rPr>
              <a:t>unwanted</a:t>
            </a:r>
            <a:r>
              <a:rPr lang="fr-FR" sz="1800" dirty="0" smtClean="0">
                <a:solidFill>
                  <a:schemeClr val="tx1"/>
                </a:solidFill>
              </a:rPr>
              <a:t> particules by the detectors</a:t>
            </a:r>
          </a:p>
          <a:p>
            <a:pPr marL="0" indent="0">
              <a:spcAft>
                <a:spcPts val="1200"/>
              </a:spcAft>
            </a:pPr>
            <a:endParaRPr lang="fr-F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7290" y="14990"/>
            <a:ext cx="6557438" cy="909637"/>
          </a:xfrm>
        </p:spPr>
        <p:txBody>
          <a:bodyPr/>
          <a:lstStyle/>
          <a:p>
            <a:r>
              <a:rPr lang="fr-FR" dirty="0" smtClean="0"/>
              <a:t>Protection of </a:t>
            </a:r>
            <a:r>
              <a:rPr lang="fr-FR" dirty="0" err="1" smtClean="0"/>
              <a:t>workers</a:t>
            </a:r>
            <a:r>
              <a:rPr lang="fr-FR" dirty="0" smtClean="0"/>
              <a:t> : dose </a:t>
            </a:r>
            <a:r>
              <a:rPr lang="fr-FR" dirty="0" err="1" smtClean="0"/>
              <a:t>limits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562" y="1006923"/>
            <a:ext cx="7712574" cy="5622477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fr-FR" sz="1800" b="1" i="1" dirty="0" smtClean="0">
                <a:solidFill>
                  <a:schemeClr val="accent4">
                    <a:lumMod val="50000"/>
                  </a:schemeClr>
                </a:solidFill>
              </a:rPr>
              <a:t>May </a:t>
            </a:r>
            <a:r>
              <a:rPr lang="fr-FR" sz="1800" b="1" i="1" dirty="0" err="1" smtClean="0">
                <a:solidFill>
                  <a:schemeClr val="accent4">
                    <a:lumMod val="50000"/>
                  </a:schemeClr>
                </a:solidFill>
              </a:rPr>
              <a:t>depend</a:t>
            </a:r>
            <a:r>
              <a:rPr lang="fr-FR" sz="1800" b="1" i="1" dirty="0" smtClean="0">
                <a:solidFill>
                  <a:schemeClr val="accent4">
                    <a:lumMod val="50000"/>
                  </a:schemeClr>
                </a:solidFill>
              </a:rPr>
              <a:t> a bit on local </a:t>
            </a:r>
            <a:r>
              <a:rPr lang="fr-FR" sz="1800" b="1" i="1" dirty="0" err="1" smtClean="0">
                <a:solidFill>
                  <a:schemeClr val="accent4">
                    <a:lumMod val="50000"/>
                  </a:schemeClr>
                </a:solidFill>
              </a:rPr>
              <a:t>regulations</a:t>
            </a:r>
            <a:r>
              <a:rPr lang="fr-FR" sz="1800" b="1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fr-FR" sz="1800" b="1" i="1" dirty="0" err="1" smtClean="0">
                <a:solidFill>
                  <a:schemeClr val="accent4">
                    <a:lumMod val="50000"/>
                  </a:schemeClr>
                </a:solidFill>
              </a:rPr>
              <a:t>though</a:t>
            </a:r>
            <a:r>
              <a:rPr lang="fr-FR" sz="1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1800" b="1" i="1" dirty="0" err="1" smtClean="0">
                <a:solidFill>
                  <a:schemeClr val="accent4">
                    <a:lumMod val="50000"/>
                  </a:schemeClr>
                </a:solidFill>
              </a:rPr>
              <a:t>quite</a:t>
            </a:r>
            <a:r>
              <a:rPr lang="fr-FR" sz="1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1800" b="1" i="1" dirty="0" err="1" smtClean="0">
                <a:solidFill>
                  <a:schemeClr val="accent4">
                    <a:lumMod val="50000"/>
                  </a:schemeClr>
                </a:solidFill>
              </a:rPr>
              <a:t>homogeneous</a:t>
            </a:r>
            <a:r>
              <a:rPr lang="fr-FR" sz="1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1800" b="1" i="1" dirty="0" err="1" smtClean="0">
                <a:solidFill>
                  <a:schemeClr val="accent4">
                    <a:lumMod val="50000"/>
                  </a:schemeClr>
                </a:solidFill>
              </a:rPr>
              <a:t>through</a:t>
            </a:r>
            <a:r>
              <a:rPr lang="fr-FR" sz="1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1800" b="1" i="1" dirty="0" err="1" smtClean="0">
                <a:solidFill>
                  <a:schemeClr val="accent4">
                    <a:lumMod val="50000"/>
                  </a:schemeClr>
                </a:solidFill>
              </a:rPr>
              <a:t>europe</a:t>
            </a:r>
            <a:r>
              <a:rPr lang="fr-FR" sz="1800" b="1" i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spcAft>
                <a:spcPts val="1200"/>
              </a:spcAft>
            </a:pPr>
            <a:endParaRPr lang="fr-FR" sz="1800" b="1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</a:pPr>
            <a:r>
              <a:rPr lang="fr-FR" sz="2000" dirty="0">
                <a:solidFill>
                  <a:schemeClr val="tx1"/>
                </a:solidFill>
              </a:rPr>
              <a:t>In </a:t>
            </a:r>
            <a:r>
              <a:rPr lang="fr-FR" sz="2000" dirty="0" smtClean="0">
                <a:solidFill>
                  <a:schemeClr val="tx1"/>
                </a:solidFill>
              </a:rPr>
              <a:t>France, </a:t>
            </a:r>
            <a:r>
              <a:rPr lang="fr-FR" sz="2000" dirty="0">
                <a:solidFill>
                  <a:schemeClr val="tx1"/>
                </a:solidFill>
              </a:rPr>
              <a:t>3 </a:t>
            </a:r>
            <a:r>
              <a:rPr lang="fr-FR" sz="2000" dirty="0" err="1">
                <a:solidFill>
                  <a:schemeClr val="tx1"/>
                </a:solidFill>
              </a:rPr>
              <a:t>categories</a:t>
            </a:r>
            <a:r>
              <a:rPr lang="fr-FR" sz="2000" dirty="0">
                <a:solidFill>
                  <a:schemeClr val="tx1"/>
                </a:solidFill>
              </a:rPr>
              <a:t> of </a:t>
            </a:r>
            <a:r>
              <a:rPr lang="fr-FR" sz="2000" dirty="0" err="1">
                <a:solidFill>
                  <a:schemeClr val="tx1"/>
                </a:solidFill>
              </a:rPr>
              <a:t>workers</a:t>
            </a:r>
            <a:r>
              <a:rPr lang="fr-FR" sz="2000" dirty="0">
                <a:solidFill>
                  <a:schemeClr val="tx1"/>
                </a:solidFill>
              </a:rPr>
              <a:t> on installations </a:t>
            </a:r>
            <a:r>
              <a:rPr lang="fr-FR" sz="2000" dirty="0" err="1">
                <a:solidFill>
                  <a:schemeClr val="tx1"/>
                </a:solidFill>
              </a:rPr>
              <a:t>with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ionizing</a:t>
            </a:r>
            <a:r>
              <a:rPr lang="fr-FR" sz="2000" dirty="0">
                <a:solidFill>
                  <a:schemeClr val="tx1"/>
                </a:solidFill>
              </a:rPr>
              <a:t> radiations </a:t>
            </a:r>
            <a:r>
              <a:rPr lang="fr-FR" sz="2000" dirty="0" smtClean="0">
                <a:solidFill>
                  <a:schemeClr val="tx1"/>
                </a:solidFill>
              </a:rPr>
              <a:t>and </a:t>
            </a:r>
            <a:r>
              <a:rPr lang="fr-FR" sz="2000" dirty="0" err="1" smtClean="0">
                <a:solidFill>
                  <a:schemeClr val="tx1"/>
                </a:solidFill>
              </a:rPr>
              <a:t>their</a:t>
            </a:r>
            <a:r>
              <a:rPr lang="fr-FR" sz="2000" dirty="0" smtClean="0">
                <a:solidFill>
                  <a:schemeClr val="tx1"/>
                </a:solidFill>
              </a:rPr>
              <a:t> dose </a:t>
            </a:r>
            <a:r>
              <a:rPr lang="fr-FR" sz="2000" dirty="0" err="1" smtClean="0">
                <a:solidFill>
                  <a:schemeClr val="tx1"/>
                </a:solidFill>
              </a:rPr>
              <a:t>limits</a:t>
            </a:r>
            <a:r>
              <a:rPr lang="fr-FR" sz="2000" dirty="0" smtClean="0">
                <a:solidFill>
                  <a:schemeClr val="tx1"/>
                </a:solidFill>
              </a:rPr>
              <a:t> :</a:t>
            </a:r>
            <a:endParaRPr lang="fr-FR" sz="2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tx1"/>
                </a:solidFill>
              </a:rPr>
              <a:t>A</a:t>
            </a:r>
            <a:r>
              <a:rPr lang="fr-FR" sz="1800" dirty="0" smtClean="0">
                <a:solidFill>
                  <a:schemeClr val="tx1"/>
                </a:solidFill>
              </a:rPr>
              <a:t> : 20 </a:t>
            </a:r>
            <a:r>
              <a:rPr lang="fr-FR" sz="1800" dirty="0" err="1" smtClean="0">
                <a:solidFill>
                  <a:schemeClr val="tx1"/>
                </a:solidFill>
              </a:rPr>
              <a:t>mSv</a:t>
            </a:r>
            <a:r>
              <a:rPr lang="fr-FR" sz="1800" dirty="0" smtClean="0">
                <a:solidFill>
                  <a:schemeClr val="tx1"/>
                </a:solidFill>
              </a:rPr>
              <a:t>/</a:t>
            </a:r>
            <a:r>
              <a:rPr lang="fr-FR" sz="1800" dirty="0" err="1" smtClean="0">
                <a:solidFill>
                  <a:schemeClr val="tx1"/>
                </a:solidFill>
              </a:rPr>
              <a:t>year</a:t>
            </a:r>
            <a:endParaRPr lang="fr-FR" sz="18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tx1"/>
                </a:solidFill>
              </a:rPr>
              <a:t>B</a:t>
            </a:r>
            <a:r>
              <a:rPr lang="fr-FR" sz="1800" dirty="0" smtClean="0">
                <a:solidFill>
                  <a:schemeClr val="tx1"/>
                </a:solidFill>
              </a:rPr>
              <a:t> : 6 </a:t>
            </a:r>
            <a:r>
              <a:rPr lang="fr-FR" sz="1800" dirty="0" err="1" smtClean="0">
                <a:solidFill>
                  <a:schemeClr val="tx1"/>
                </a:solidFill>
              </a:rPr>
              <a:t>mSv</a:t>
            </a:r>
            <a:r>
              <a:rPr lang="fr-FR" sz="1800" dirty="0" smtClean="0">
                <a:solidFill>
                  <a:schemeClr val="tx1"/>
                </a:solidFill>
              </a:rPr>
              <a:t>/</a:t>
            </a:r>
            <a:r>
              <a:rPr lang="fr-FR" sz="1800" dirty="0" err="1" smtClean="0">
                <a:solidFill>
                  <a:schemeClr val="tx1"/>
                </a:solidFill>
              </a:rPr>
              <a:t>year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i="1" dirty="0" smtClean="0">
                <a:solidFill>
                  <a:schemeClr val="accent2"/>
                </a:solidFill>
              </a:rPr>
              <a:t>(CEA : &lt;200 </a:t>
            </a:r>
            <a:r>
              <a:rPr lang="fr-FR" sz="1800" i="1" dirty="0" err="1" smtClean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fr-FR" sz="1800" i="1" dirty="0" err="1" smtClean="0">
                <a:solidFill>
                  <a:schemeClr val="accent2"/>
                </a:solidFill>
              </a:rPr>
              <a:t>Sv</a:t>
            </a:r>
            <a:r>
              <a:rPr lang="fr-FR" sz="1800" i="1" dirty="0" smtClean="0">
                <a:solidFill>
                  <a:schemeClr val="accent2"/>
                </a:solidFill>
              </a:rPr>
              <a:t>/</a:t>
            </a:r>
            <a:r>
              <a:rPr lang="fr-FR" sz="1800" i="1" dirty="0" err="1" smtClean="0">
                <a:solidFill>
                  <a:schemeClr val="accent2"/>
                </a:solidFill>
              </a:rPr>
              <a:t>day</a:t>
            </a:r>
            <a:r>
              <a:rPr lang="fr-FR" sz="1800" i="1" dirty="0" smtClean="0">
                <a:solidFill>
                  <a:schemeClr val="accent2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tx1"/>
                </a:solidFill>
              </a:rPr>
              <a:t>Non </a:t>
            </a:r>
            <a:r>
              <a:rPr lang="fr-FR" sz="1800" b="1" dirty="0" err="1" smtClean="0">
                <a:solidFill>
                  <a:schemeClr val="tx1"/>
                </a:solidFill>
              </a:rPr>
              <a:t>classified</a:t>
            </a:r>
            <a:r>
              <a:rPr lang="fr-FR" sz="1800" b="1" dirty="0" smtClean="0">
                <a:solidFill>
                  <a:schemeClr val="tx1"/>
                </a:solidFill>
              </a:rPr>
              <a:t> </a:t>
            </a:r>
            <a:r>
              <a:rPr lang="fr-FR" sz="1800" b="1" dirty="0" err="1" smtClean="0">
                <a:solidFill>
                  <a:schemeClr val="tx1"/>
                </a:solidFill>
              </a:rPr>
              <a:t>worker</a:t>
            </a:r>
            <a:r>
              <a:rPr lang="fr-FR" sz="1800" b="1" dirty="0" smtClean="0">
                <a:solidFill>
                  <a:schemeClr val="tx1"/>
                </a:solidFill>
              </a:rPr>
              <a:t> (NE)</a:t>
            </a:r>
            <a:r>
              <a:rPr lang="fr-FR" sz="1800" dirty="0" smtClean="0">
                <a:solidFill>
                  <a:schemeClr val="tx1"/>
                </a:solidFill>
              </a:rPr>
              <a:t>: 1 </a:t>
            </a:r>
            <a:r>
              <a:rPr lang="fr-FR" sz="1800" dirty="0" err="1" smtClean="0">
                <a:solidFill>
                  <a:schemeClr val="tx1"/>
                </a:solidFill>
              </a:rPr>
              <a:t>mSv</a:t>
            </a:r>
            <a:r>
              <a:rPr lang="fr-FR" sz="1800" dirty="0" smtClean="0">
                <a:solidFill>
                  <a:schemeClr val="tx1"/>
                </a:solidFill>
              </a:rPr>
              <a:t>/</a:t>
            </a:r>
            <a:r>
              <a:rPr lang="fr-FR" sz="1800" dirty="0" err="1" smtClean="0">
                <a:solidFill>
                  <a:schemeClr val="tx1"/>
                </a:solidFill>
              </a:rPr>
              <a:t>year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i="1" dirty="0" smtClean="0">
                <a:solidFill>
                  <a:schemeClr val="accent2"/>
                </a:solidFill>
              </a:rPr>
              <a:t>(CEA : 1 </a:t>
            </a:r>
            <a:r>
              <a:rPr lang="fr-FR" sz="1800" i="1" dirty="0" err="1" smtClean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fr-FR" sz="1800" i="1" dirty="0" err="1" smtClean="0">
                <a:solidFill>
                  <a:schemeClr val="accent2"/>
                </a:solidFill>
              </a:rPr>
              <a:t>Sv</a:t>
            </a:r>
            <a:r>
              <a:rPr lang="fr-FR" sz="1800" i="1" dirty="0" smtClean="0">
                <a:solidFill>
                  <a:schemeClr val="accent2"/>
                </a:solidFill>
              </a:rPr>
              <a:t>/</a:t>
            </a:r>
            <a:r>
              <a:rPr lang="fr-FR" sz="1800" i="1" dirty="0" err="1" smtClean="0">
                <a:solidFill>
                  <a:schemeClr val="accent2"/>
                </a:solidFill>
              </a:rPr>
              <a:t>day</a:t>
            </a:r>
            <a:r>
              <a:rPr lang="fr-FR" sz="1800" i="1" dirty="0" smtClean="0">
                <a:solidFill>
                  <a:schemeClr val="accent2"/>
                </a:solidFill>
              </a:rPr>
              <a:t> and dose rates &gt; 10 </a:t>
            </a:r>
            <a:r>
              <a:rPr lang="fr-FR" sz="1800" i="1" dirty="0" err="1" smtClean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fr-FR" sz="1800" i="1" dirty="0" err="1" smtClean="0">
                <a:solidFill>
                  <a:schemeClr val="accent2"/>
                </a:solidFill>
              </a:rPr>
              <a:t>Sv</a:t>
            </a:r>
            <a:r>
              <a:rPr lang="fr-FR" sz="1800" i="1" dirty="0" smtClean="0">
                <a:solidFill>
                  <a:schemeClr val="accent2"/>
                </a:solidFill>
              </a:rPr>
              <a:t>/h not </a:t>
            </a:r>
            <a:r>
              <a:rPr lang="fr-FR" sz="1800" i="1" dirty="0" err="1" smtClean="0">
                <a:solidFill>
                  <a:schemeClr val="accent2"/>
                </a:solidFill>
              </a:rPr>
              <a:t>allowed</a:t>
            </a:r>
            <a:r>
              <a:rPr lang="fr-FR" sz="1800" i="1" dirty="0" smtClean="0">
                <a:solidFill>
                  <a:schemeClr val="accent2"/>
                </a:solidFill>
              </a:rPr>
              <a:t>)</a:t>
            </a:r>
            <a:endParaRPr lang="fr-FR" sz="1800" i="1" dirty="0">
              <a:solidFill>
                <a:schemeClr val="accent2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1800" b="1" i="1" dirty="0" smtClean="0">
                <a:solidFill>
                  <a:schemeClr val="accent4"/>
                </a:solidFill>
              </a:rPr>
              <a:t>(</a:t>
            </a:r>
            <a:r>
              <a:rPr lang="fr-FR" sz="1800" b="1" i="1" dirty="0">
                <a:solidFill>
                  <a:schemeClr val="accent4"/>
                </a:solidFill>
              </a:rPr>
              <a:t>In </a:t>
            </a:r>
            <a:r>
              <a:rPr lang="fr-FR" sz="1800" b="1" i="1" dirty="0" smtClean="0">
                <a:solidFill>
                  <a:schemeClr val="accent4"/>
                </a:solidFill>
              </a:rPr>
              <a:t>a </a:t>
            </a:r>
            <a:r>
              <a:rPr lang="fr-FR" sz="1800" b="1" i="1" dirty="0" err="1" smtClean="0">
                <a:solidFill>
                  <a:schemeClr val="accent4"/>
                </a:solidFill>
              </a:rPr>
              <a:t>monochromatic</a:t>
            </a:r>
            <a:r>
              <a:rPr lang="fr-FR" sz="1800" b="1" i="1" dirty="0" smtClean="0">
                <a:solidFill>
                  <a:schemeClr val="accent4"/>
                </a:solidFill>
              </a:rPr>
              <a:t> </a:t>
            </a:r>
            <a:r>
              <a:rPr lang="fr-FR" sz="1800" b="1" i="1" dirty="0" err="1">
                <a:solidFill>
                  <a:schemeClr val="accent4"/>
                </a:solidFill>
              </a:rPr>
              <a:t>beam</a:t>
            </a:r>
            <a:r>
              <a:rPr lang="fr-FR" sz="1800" b="1" i="1" dirty="0">
                <a:solidFill>
                  <a:schemeClr val="accent4"/>
                </a:solidFill>
              </a:rPr>
              <a:t> </a:t>
            </a:r>
            <a:r>
              <a:rPr lang="fr-FR" sz="1800" b="1" i="1" dirty="0" smtClean="0">
                <a:solidFill>
                  <a:schemeClr val="accent4"/>
                </a:solidFill>
              </a:rPr>
              <a:t>on the </a:t>
            </a:r>
            <a:r>
              <a:rPr lang="fr-FR" sz="1800" b="1" i="1" dirty="0" err="1" smtClean="0">
                <a:solidFill>
                  <a:schemeClr val="accent4"/>
                </a:solidFill>
              </a:rPr>
              <a:t>sample</a:t>
            </a:r>
            <a:r>
              <a:rPr lang="fr-FR" sz="1800" b="1" i="1" dirty="0" smtClean="0">
                <a:solidFill>
                  <a:schemeClr val="accent4"/>
                </a:solidFill>
              </a:rPr>
              <a:t> in </a:t>
            </a:r>
            <a:r>
              <a:rPr lang="fr-FR" sz="1800" b="1" i="1" dirty="0">
                <a:solidFill>
                  <a:schemeClr val="accent4"/>
                </a:solidFill>
              </a:rPr>
              <a:t>Orphée : </a:t>
            </a:r>
            <a:r>
              <a:rPr lang="fr-FR" sz="1800" b="1" i="1" dirty="0" smtClean="0">
                <a:solidFill>
                  <a:schemeClr val="accent4"/>
                </a:solidFill>
              </a:rPr>
              <a:t>5 Sv/h)</a:t>
            </a:r>
            <a:endParaRPr lang="fr-FR" sz="1800" b="1" i="1" dirty="0">
              <a:solidFill>
                <a:schemeClr val="accent4"/>
              </a:solidFill>
            </a:endParaRPr>
          </a:p>
          <a:p>
            <a:pPr>
              <a:spcAft>
                <a:spcPts val="1200"/>
              </a:spcAft>
            </a:pPr>
            <a:endParaRPr lang="fr-FR" b="1" dirty="0"/>
          </a:p>
          <a:p>
            <a:pPr>
              <a:spcAft>
                <a:spcPts val="1200"/>
              </a:spcAft>
            </a:pPr>
            <a:r>
              <a:rPr lang="fr-FR" b="1" dirty="0" smtClean="0"/>
              <a:t>Deal </a:t>
            </a:r>
            <a:r>
              <a:rPr lang="fr-FR" b="1" dirty="0" err="1" smtClean="0"/>
              <a:t>with</a:t>
            </a:r>
            <a:r>
              <a:rPr lang="fr-FR" b="1" dirty="0" smtClean="0"/>
              <a:t> 2 types of </a:t>
            </a:r>
            <a:r>
              <a:rPr lang="fr-FR" b="1" dirty="0" err="1" smtClean="0"/>
              <a:t>workers</a:t>
            </a:r>
            <a:endParaRPr lang="fr-FR" b="1" dirty="0" smtClean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Staff of the installation : </a:t>
            </a:r>
            <a:r>
              <a:rPr lang="fr-FR" sz="1800" b="1" dirty="0" smtClean="0">
                <a:solidFill>
                  <a:schemeClr val="tx1"/>
                </a:solidFill>
              </a:rPr>
              <a:t>B </a:t>
            </a:r>
            <a:r>
              <a:rPr lang="fr-FR" sz="1800" dirty="0" smtClean="0">
                <a:solidFill>
                  <a:schemeClr val="tx1"/>
                </a:solidFill>
              </a:rPr>
              <a:t>(to </a:t>
            </a:r>
            <a:r>
              <a:rPr lang="fr-FR" sz="1800" dirty="0" err="1" smtClean="0">
                <a:solidFill>
                  <a:schemeClr val="tx1"/>
                </a:solidFill>
              </a:rPr>
              <a:t>give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them</a:t>
            </a:r>
            <a:r>
              <a:rPr lang="fr-FR" sz="1800" dirty="0" smtClean="0">
                <a:solidFill>
                  <a:schemeClr val="tx1"/>
                </a:solidFill>
              </a:rPr>
              <a:t> a </a:t>
            </a:r>
            <a:r>
              <a:rPr lang="fr-FR" sz="1800" dirty="0" err="1" smtClean="0">
                <a:solidFill>
                  <a:schemeClr val="tx1"/>
                </a:solidFill>
              </a:rPr>
              <a:t>specific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medical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survey</a:t>
            </a:r>
            <a:r>
              <a:rPr lang="fr-FR" sz="1800" dirty="0" smtClean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chemeClr val="tx1"/>
                </a:solidFill>
              </a:rPr>
              <a:t>Users</a:t>
            </a:r>
            <a:r>
              <a:rPr lang="fr-FR" sz="1800" dirty="0" smtClean="0">
                <a:solidFill>
                  <a:schemeClr val="tx1"/>
                </a:solidFill>
              </a:rPr>
              <a:t> : </a:t>
            </a:r>
            <a:r>
              <a:rPr lang="fr-FR" sz="1800" b="1" dirty="0" smtClean="0">
                <a:solidFill>
                  <a:schemeClr val="tx1"/>
                </a:solidFill>
              </a:rPr>
              <a:t>NE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7290" y="14990"/>
            <a:ext cx="6557438" cy="909637"/>
          </a:xfrm>
        </p:spPr>
        <p:txBody>
          <a:bodyPr/>
          <a:lstStyle/>
          <a:p>
            <a:r>
              <a:rPr lang="fr-FR" dirty="0" smtClean="0"/>
              <a:t>Protection of </a:t>
            </a:r>
            <a:r>
              <a:rPr lang="fr-FR" dirty="0" err="1" smtClean="0"/>
              <a:t>workers</a:t>
            </a:r>
            <a:r>
              <a:rPr lang="fr-FR" dirty="0" smtClean="0"/>
              <a:t> : zones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3049" y="1043499"/>
            <a:ext cx="7441103" cy="3126165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en-US" sz="1800" b="1" i="1" dirty="0" smtClean="0">
                <a:solidFill>
                  <a:schemeClr val="accent4">
                    <a:lumMod val="50000"/>
                  </a:schemeClr>
                </a:solidFill>
              </a:rPr>
              <a:t>Access control and limits will depend on the radiation doses present in the different areas of the buildings</a:t>
            </a:r>
            <a:endParaRPr lang="en-US" sz="1800" b="1" i="1" dirty="0" smtClean="0">
              <a:solidFill>
                <a:schemeClr val="tx1"/>
              </a:solidFill>
            </a:endParaRPr>
          </a:p>
          <a:p>
            <a:pPr marL="0" indent="0" algn="ctr">
              <a:spcAft>
                <a:spcPts val="1200"/>
              </a:spcAft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Design buildings and </a:t>
            </a:r>
            <a:r>
              <a:rPr lang="en-US" sz="2000" dirty="0" err="1" smtClean="0">
                <a:solidFill>
                  <a:schemeClr val="tx1"/>
                </a:solidFill>
              </a:rPr>
              <a:t>shieldings</a:t>
            </a:r>
            <a:r>
              <a:rPr lang="en-US" sz="2000" dirty="0" smtClean="0">
                <a:solidFill>
                  <a:schemeClr val="tx1"/>
                </a:solidFill>
              </a:rPr>
              <a:t> so that users may have access to what they need as non </a:t>
            </a:r>
            <a:r>
              <a:rPr lang="en-US" sz="2000" dirty="0" err="1" smtClean="0">
                <a:solidFill>
                  <a:schemeClr val="tx1"/>
                </a:solidFill>
              </a:rPr>
              <a:t>classsified</a:t>
            </a:r>
            <a:r>
              <a:rPr lang="en-US" sz="2000" dirty="0" smtClean="0">
                <a:solidFill>
                  <a:schemeClr val="tx1"/>
                </a:solidFill>
              </a:rPr>
              <a:t> workers (NE) :</a:t>
            </a:r>
          </a:p>
          <a:p>
            <a:pPr marL="0" indent="0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Experiment cabin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and cave, pathways and preparation laboratories : blue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&lt; 7.5 </a:t>
            </a:r>
            <a:r>
              <a:rPr lang="en-US" sz="2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sz="2000" dirty="0" err="1" smtClean="0">
                <a:solidFill>
                  <a:schemeClr val="tx1"/>
                </a:solidFill>
              </a:rPr>
              <a:t>Sv</a:t>
            </a:r>
            <a:r>
              <a:rPr lang="en-US" sz="2000" dirty="0" smtClean="0">
                <a:solidFill>
                  <a:schemeClr val="tx1"/>
                </a:solidFill>
              </a:rPr>
              <a:t>/h (~200 n/cm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/s)</a:t>
            </a:r>
          </a:p>
          <a:p>
            <a:pPr marL="0" indent="0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Equipment necessary for the source operation : green &lt; 25 </a:t>
            </a:r>
            <a:r>
              <a:rPr lang="en-US" sz="2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sz="2000" dirty="0" err="1" smtClean="0">
                <a:solidFill>
                  <a:schemeClr val="tx1"/>
                </a:solidFill>
              </a:rPr>
              <a:t>Sv</a:t>
            </a:r>
            <a:r>
              <a:rPr lang="en-US" sz="2000" dirty="0" smtClean="0">
                <a:solidFill>
                  <a:schemeClr val="tx1"/>
                </a:solidFill>
              </a:rPr>
              <a:t>/h</a:t>
            </a:r>
          </a:p>
          <a:p>
            <a:pPr marL="0" indent="0">
              <a:spcAft>
                <a:spcPts val="120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</a:pPr>
            <a:endParaRPr lang="fr-FR" sz="2000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</a:pPr>
            <a:endParaRPr lang="fr-FR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46862"/>
              </p:ext>
            </p:extLst>
          </p:nvPr>
        </p:nvGraphicFramePr>
        <p:xfrm>
          <a:off x="643211" y="4193065"/>
          <a:ext cx="776839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781"/>
                <a:gridCol w="1754478"/>
                <a:gridCol w="42541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Zone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Limits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Access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Non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exposed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&lt;</a:t>
                      </a:r>
                      <a:r>
                        <a:rPr lang="fr-FR" baseline="0" dirty="0" smtClean="0"/>
                        <a:t> 0.5 </a:t>
                      </a:r>
                      <a:r>
                        <a:rPr lang="fr-FR" baseline="0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fr-FR" baseline="0" dirty="0" err="1" smtClean="0"/>
                        <a:t>Sv</a:t>
                      </a:r>
                      <a:r>
                        <a:rPr lang="fr-FR" baseline="0" dirty="0" smtClean="0"/>
                        <a:t>/h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 limitation of </a:t>
                      </a:r>
                      <a:r>
                        <a:rPr lang="fr-FR" dirty="0" err="1" smtClean="0"/>
                        <a:t>access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Blue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&lt;</a:t>
                      </a:r>
                      <a:r>
                        <a:rPr lang="fr-FR" baseline="0" dirty="0" smtClean="0"/>
                        <a:t> 7.5 </a:t>
                      </a:r>
                      <a:r>
                        <a:rPr lang="fr-FR" baseline="0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fr-FR" baseline="0" dirty="0" err="1" smtClean="0"/>
                        <a:t>Sv</a:t>
                      </a:r>
                      <a:r>
                        <a:rPr lang="fr-FR" baseline="0" dirty="0" smtClean="0"/>
                        <a:t>/h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Controlled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access</a:t>
                      </a:r>
                      <a:r>
                        <a:rPr lang="fr-FR" baseline="0" dirty="0" smtClean="0"/>
                        <a:t>; no limitations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Green</a:t>
                      </a:r>
                      <a:endParaRPr lang="fr-FR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&lt;</a:t>
                      </a:r>
                      <a:r>
                        <a:rPr lang="fr-FR" baseline="0" dirty="0" smtClean="0"/>
                        <a:t> 25 </a:t>
                      </a:r>
                      <a:r>
                        <a:rPr lang="fr-FR" baseline="0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fr-FR" baseline="0" dirty="0" err="1" smtClean="0"/>
                        <a:t>Sv</a:t>
                      </a:r>
                      <a:r>
                        <a:rPr lang="fr-FR" baseline="0" dirty="0" smtClean="0"/>
                        <a:t>/h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Controlled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acces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with</a:t>
                      </a:r>
                      <a:r>
                        <a:rPr lang="fr-FR" baseline="0" dirty="0" smtClean="0"/>
                        <a:t> restrictions for NE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Yellow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&lt;</a:t>
                      </a:r>
                      <a:r>
                        <a:rPr lang="fr-FR" baseline="0" dirty="0" smtClean="0"/>
                        <a:t> 2 </a:t>
                      </a:r>
                      <a:r>
                        <a:rPr lang="fr-FR" baseline="0" dirty="0" err="1" smtClean="0"/>
                        <a:t>mSv</a:t>
                      </a:r>
                      <a:r>
                        <a:rPr lang="fr-FR" baseline="0" dirty="0" smtClean="0"/>
                        <a:t>/h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Regulated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access</a:t>
                      </a:r>
                      <a:r>
                        <a:rPr lang="fr-FR" dirty="0" smtClean="0"/>
                        <a:t>, no NE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Orange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&lt;</a:t>
                      </a:r>
                      <a:r>
                        <a:rPr lang="fr-FR" baseline="0" dirty="0" smtClean="0"/>
                        <a:t> 100 </a:t>
                      </a:r>
                      <a:r>
                        <a:rPr lang="fr-FR" baseline="0" dirty="0" err="1" smtClean="0"/>
                        <a:t>mSv</a:t>
                      </a:r>
                      <a:r>
                        <a:rPr lang="fr-FR" baseline="0" dirty="0" smtClean="0"/>
                        <a:t>/h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Access </a:t>
                      </a:r>
                      <a:r>
                        <a:rPr lang="fr-FR" dirty="0" err="1" smtClean="0"/>
                        <a:t>submitted</a:t>
                      </a:r>
                      <a:r>
                        <a:rPr lang="fr-FR" dirty="0" smtClean="0"/>
                        <a:t> to </a:t>
                      </a:r>
                      <a:r>
                        <a:rPr lang="fr-FR" dirty="0" err="1" smtClean="0"/>
                        <a:t>authorizations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Red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&gt; 100 </a:t>
                      </a:r>
                      <a:r>
                        <a:rPr lang="fr-FR" baseline="0" dirty="0" err="1" smtClean="0"/>
                        <a:t>mSv</a:t>
                      </a:r>
                      <a:r>
                        <a:rPr lang="fr-FR" baseline="0" dirty="0" smtClean="0"/>
                        <a:t>/h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Forbidden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access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5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7290" y="14990"/>
            <a:ext cx="4998461" cy="909637"/>
          </a:xfrm>
        </p:spPr>
        <p:txBody>
          <a:bodyPr/>
          <a:lstStyle/>
          <a:p>
            <a:r>
              <a:rPr lang="fr-FR" dirty="0" err="1" smtClean="0"/>
              <a:t>Different</a:t>
            </a:r>
            <a:r>
              <a:rPr lang="fr-FR" dirty="0" smtClean="0"/>
              <a:t> type of radiations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3938" y="4590288"/>
            <a:ext cx="8694030" cy="2203704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Neutrons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Low interaction with matter, large mean free path, energetic ones difficult to stop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Bounce on atoms before being absorbed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</a:t>
            </a:r>
            <a:r>
              <a:rPr lang="en-US" sz="1800" dirty="0" smtClean="0">
                <a:solidFill>
                  <a:schemeClr val="tx1"/>
                </a:solidFill>
              </a:rPr>
              <a:t> random walk : thermal neutrons are like a gas; beware of leaks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Absorption creates activation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 </a:t>
            </a:r>
            <a:r>
              <a:rPr lang="en-US" sz="1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with 25 </a:t>
            </a:r>
            <a:r>
              <a:rPr lang="en-US" sz="18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meV</a:t>
            </a:r>
            <a:r>
              <a:rPr lang="en-US" sz="1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you may obtain 1MeV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at a different place and time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267090" y="1146629"/>
            <a:ext cx="7776582" cy="348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2338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0363" indent="5508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panose="020B0604020202020204" pitchFamily="34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8063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1888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anose="020B0604020202020204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dirty="0" smtClean="0"/>
              <a:t>To calculate exposition and dose rates, sum up all radiations</a:t>
            </a:r>
          </a:p>
          <a:p>
            <a:pPr marL="0" indent="0">
              <a:spcAft>
                <a:spcPts val="1200"/>
              </a:spcAft>
            </a:pPr>
            <a:r>
              <a:rPr lang="en-US" sz="1800" dirty="0" smtClean="0">
                <a:solidFill>
                  <a:srgbClr val="0000FF"/>
                </a:solidFill>
              </a:rPr>
              <a:t>Particles that mainly go straight and just transfer their energy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Alpha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baseline="30000" dirty="0" smtClean="0">
                <a:solidFill>
                  <a:schemeClr val="tx1"/>
                </a:solidFill>
              </a:rPr>
              <a:t>4</a:t>
            </a:r>
            <a:r>
              <a:rPr lang="en-US" sz="1800" dirty="0" smtClean="0">
                <a:solidFill>
                  <a:schemeClr val="tx1"/>
                </a:solidFill>
              </a:rPr>
              <a:t>He); stopped by a sheet of paper. Danger in case of contamination and internal exposure. Do not allow to drink or eat; access prohibited with open wound; control radioactivity in air.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Beta</a:t>
            </a:r>
            <a:r>
              <a:rPr lang="en-US" sz="1800" dirty="0" smtClean="0">
                <a:solidFill>
                  <a:schemeClr val="tx1"/>
                </a:solidFill>
              </a:rPr>
              <a:t> (e-); stopped by a few mm of any material (metal, glass, plastic, …)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Gamma</a:t>
            </a:r>
            <a:r>
              <a:rPr lang="en-US" sz="1800" dirty="0" smtClean="0">
                <a:solidFill>
                  <a:schemeClr val="tx1"/>
                </a:solidFill>
              </a:rPr>
              <a:t> high energy photon; needs mass to be stopped (lead, tungsten, water, …). </a:t>
            </a:r>
            <a:r>
              <a:rPr lang="en-US" sz="1600" b="1" i="1" dirty="0" smtClean="0">
                <a:solidFill>
                  <a:schemeClr val="tx1"/>
                </a:solidFill>
              </a:rPr>
              <a:t>! At high energy, may break a nucleus and expel neutrons !</a:t>
            </a:r>
          </a:p>
        </p:txBody>
      </p:sp>
    </p:spTree>
    <p:extLst>
      <p:ext uri="{BB962C8B-B14F-4D97-AF65-F5344CB8AC3E}">
        <p14:creationId xmlns:p14="http://schemas.microsoft.com/office/powerpoint/2010/main" val="1842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9586" y="182880"/>
            <a:ext cx="4998461" cy="604587"/>
          </a:xfrm>
        </p:spPr>
        <p:txBody>
          <a:bodyPr/>
          <a:lstStyle/>
          <a:p>
            <a:r>
              <a:rPr lang="fr-FR" dirty="0" smtClean="0"/>
              <a:t>Activation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130" y="1094813"/>
            <a:ext cx="7685142" cy="5580307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en-US" sz="1800" b="1" i="1" dirty="0" smtClean="0">
                <a:solidFill>
                  <a:schemeClr val="accent2"/>
                </a:solidFill>
              </a:rPr>
              <a:t>Air contains 0.9% of </a:t>
            </a:r>
            <a:r>
              <a:rPr lang="en-US" sz="1800" b="1" i="1" baseline="30000" dirty="0" smtClean="0">
                <a:solidFill>
                  <a:schemeClr val="accent2"/>
                </a:solidFill>
              </a:rPr>
              <a:t>40</a:t>
            </a:r>
            <a:r>
              <a:rPr lang="en-US" sz="1800" b="1" i="1" dirty="0" smtClean="0">
                <a:solidFill>
                  <a:schemeClr val="accent2"/>
                </a:solidFill>
              </a:rPr>
              <a:t>Ar. Under thermal neutron irradiation, you create radioactive </a:t>
            </a:r>
            <a:r>
              <a:rPr lang="en-US" sz="1800" b="1" i="1" baseline="30000" dirty="0" smtClean="0">
                <a:solidFill>
                  <a:schemeClr val="accent2"/>
                </a:solidFill>
              </a:rPr>
              <a:t>41</a:t>
            </a:r>
            <a:r>
              <a:rPr lang="en-US" sz="1800" b="1" i="1" dirty="0" smtClean="0">
                <a:solidFill>
                  <a:schemeClr val="accent2"/>
                </a:solidFill>
              </a:rPr>
              <a:t>Ar with </a:t>
            </a:r>
            <a:r>
              <a:rPr lang="en-US" sz="1800" b="1" i="1" dirty="0">
                <a:solidFill>
                  <a:schemeClr val="accent2"/>
                </a:solidFill>
              </a:rPr>
              <a:t>h</a:t>
            </a:r>
            <a:r>
              <a:rPr lang="en-US" sz="1800" b="1" i="1" dirty="0" smtClean="0">
                <a:solidFill>
                  <a:schemeClr val="accent2"/>
                </a:solidFill>
              </a:rPr>
              <a:t>alf life 1.8 hour</a:t>
            </a:r>
          </a:p>
          <a:p>
            <a:pPr marL="0" indent="0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n </a:t>
            </a:r>
            <a:r>
              <a:rPr lang="en-US" sz="2000" b="1" dirty="0" err="1" smtClean="0">
                <a:solidFill>
                  <a:srgbClr val="0000FF"/>
                </a:solidFill>
              </a:rPr>
              <a:t>Orphée</a:t>
            </a:r>
            <a:r>
              <a:rPr lang="en-US" sz="2000" dirty="0" smtClean="0">
                <a:solidFill>
                  <a:schemeClr val="tx1"/>
                </a:solidFill>
              </a:rPr>
              <a:t> : part of beam of 10</a:t>
            </a:r>
            <a:r>
              <a:rPr lang="en-US" sz="2000" baseline="30000" dirty="0" smtClean="0">
                <a:solidFill>
                  <a:schemeClr val="tx1"/>
                </a:solidFill>
              </a:rPr>
              <a:t>8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n/cm</a:t>
            </a:r>
            <a:r>
              <a:rPr lang="en-US" sz="2000" baseline="30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/s </a:t>
            </a:r>
            <a:r>
              <a:rPr lang="en-US" sz="2000" dirty="0" smtClean="0">
                <a:solidFill>
                  <a:schemeClr val="tx1"/>
                </a:solidFill>
              </a:rPr>
              <a:t>in air of the 14 instruments create around 10</a:t>
            </a:r>
            <a:r>
              <a:rPr lang="en-US" sz="2000" baseline="30000" dirty="0" smtClean="0">
                <a:solidFill>
                  <a:schemeClr val="tx1"/>
                </a:solidFill>
              </a:rPr>
              <a:t>5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Bq</a:t>
            </a:r>
            <a:r>
              <a:rPr lang="en-US" sz="2000" dirty="0" smtClean="0">
                <a:solidFill>
                  <a:schemeClr val="tx1"/>
                </a:solidFill>
              </a:rPr>
              <a:t>/h of </a:t>
            </a:r>
            <a:r>
              <a:rPr lang="en-US" sz="2000" baseline="30000" dirty="0" smtClean="0">
                <a:solidFill>
                  <a:schemeClr val="tx1"/>
                </a:solidFill>
              </a:rPr>
              <a:t>41</a:t>
            </a:r>
            <a:r>
              <a:rPr lang="en-US" sz="2000" dirty="0" smtClean="0">
                <a:solidFill>
                  <a:schemeClr val="tx1"/>
                </a:solidFill>
              </a:rPr>
              <a:t>Ar. If confined and breathed by a user during 15mn, it might create an internal exposure of </a:t>
            </a:r>
            <a:r>
              <a:rPr lang="en-US" sz="2000" dirty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sz="2000" dirty="0" err="1" smtClean="0">
                <a:solidFill>
                  <a:schemeClr val="tx1"/>
                </a:solidFill>
              </a:rPr>
              <a:t>Sv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rgbClr val="0000FF"/>
                </a:solidFill>
              </a:rPr>
              <a:t>ESS Magic </a:t>
            </a:r>
            <a:r>
              <a:rPr lang="en-US" sz="2000" dirty="0" smtClean="0">
                <a:solidFill>
                  <a:schemeClr val="tx1"/>
                </a:solidFill>
              </a:rPr>
              <a:t>: 10</a:t>
            </a:r>
            <a:r>
              <a:rPr lang="en-US" sz="2000" baseline="30000" dirty="0" smtClean="0">
                <a:solidFill>
                  <a:schemeClr val="tx1"/>
                </a:solidFill>
              </a:rPr>
              <a:t>9 </a:t>
            </a:r>
            <a:r>
              <a:rPr lang="en-US" sz="2000" dirty="0" smtClean="0">
                <a:solidFill>
                  <a:schemeClr val="tx1"/>
                </a:solidFill>
              </a:rPr>
              <a:t>n/cm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/s on sample, create 10</a:t>
            </a:r>
            <a:r>
              <a:rPr lang="en-US" sz="2000" baseline="30000" dirty="0" smtClean="0">
                <a:solidFill>
                  <a:schemeClr val="tx1"/>
                </a:solidFill>
              </a:rPr>
              <a:t>6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Bq</a:t>
            </a:r>
            <a:r>
              <a:rPr lang="en-US" sz="2000" dirty="0" smtClean="0">
                <a:solidFill>
                  <a:schemeClr val="tx1"/>
                </a:solidFill>
              </a:rPr>
              <a:t>/h, might induce a dose of 10 </a:t>
            </a:r>
            <a:r>
              <a:rPr lang="en-US" sz="2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sz="2000" dirty="0" err="1" smtClean="0">
                <a:solidFill>
                  <a:schemeClr val="tx1"/>
                </a:solidFill>
              </a:rPr>
              <a:t>Sv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n 15mn by breathing. This is 10 time the day dose limit for NE in CEA.</a:t>
            </a:r>
          </a:p>
          <a:p>
            <a:pPr marL="0" indent="0">
              <a:spcAft>
                <a:spcPts val="1200"/>
              </a:spcAft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Solutions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Avoid air irradiation; put beam under vacuum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Vent the experimental caves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Be prepared to have questions of the safety authorities</a:t>
            </a:r>
          </a:p>
        </p:txBody>
      </p:sp>
    </p:spTree>
    <p:extLst>
      <p:ext uri="{BB962C8B-B14F-4D97-AF65-F5344CB8AC3E}">
        <p14:creationId xmlns:p14="http://schemas.microsoft.com/office/powerpoint/2010/main" val="4134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7290" y="14990"/>
            <a:ext cx="6557438" cy="909637"/>
          </a:xfrm>
        </p:spPr>
        <p:txBody>
          <a:bodyPr/>
          <a:lstStyle/>
          <a:p>
            <a:r>
              <a:rPr lang="fr-FR" dirty="0" smtClean="0"/>
              <a:t>Neutrons </a:t>
            </a:r>
            <a:r>
              <a:rPr lang="fr-FR" dirty="0" err="1" smtClean="0"/>
              <a:t>specificity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669" y="1469912"/>
            <a:ext cx="7960961" cy="237361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b="1" dirty="0" smtClean="0"/>
              <a:t>Fission </a:t>
            </a:r>
            <a:r>
              <a:rPr lang="fr-FR" b="1" dirty="0" err="1" smtClean="0"/>
              <a:t>fast</a:t>
            </a:r>
            <a:r>
              <a:rPr lang="fr-FR" b="1" dirty="0" smtClean="0"/>
              <a:t> neutrons (&gt; 1eV)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chemeClr val="tx1"/>
                </a:solidFill>
              </a:rPr>
              <a:t>Low</a:t>
            </a:r>
            <a:r>
              <a:rPr lang="fr-FR" sz="1800" dirty="0" smtClean="0">
                <a:solidFill>
                  <a:schemeClr val="tx1"/>
                </a:solidFill>
              </a:rPr>
              <a:t> interaction, </a:t>
            </a:r>
            <a:r>
              <a:rPr lang="fr-FR" sz="1800" dirty="0" err="1" smtClean="0">
                <a:solidFill>
                  <a:schemeClr val="tx1"/>
                </a:solidFill>
              </a:rPr>
              <a:t>low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detection</a:t>
            </a:r>
            <a:r>
              <a:rPr lang="fr-FR" sz="1800" dirty="0" smtClean="0">
                <a:solidFill>
                  <a:schemeClr val="tx1"/>
                </a:solidFill>
              </a:rPr>
              <a:t>, cross </a:t>
            </a:r>
            <a:r>
              <a:rPr lang="fr-FR" sz="1800" dirty="0" err="1" smtClean="0">
                <a:solidFill>
                  <a:schemeClr val="tx1"/>
                </a:solidFill>
              </a:rPr>
              <a:t>everything</a:t>
            </a:r>
            <a:r>
              <a:rPr lang="fr-FR" sz="1800" dirty="0" smtClean="0">
                <a:solidFill>
                  <a:schemeClr val="tx1"/>
                </a:solidFill>
              </a:rPr>
              <a:t>, no capture, no </a:t>
            </a:r>
            <a:r>
              <a:rPr lang="fr-FR" sz="1800" dirty="0" err="1" smtClean="0">
                <a:solidFill>
                  <a:schemeClr val="tx1"/>
                </a:solidFill>
              </a:rPr>
              <a:t>creation</a:t>
            </a:r>
            <a:r>
              <a:rPr lang="fr-FR" sz="1800" dirty="0" smtClean="0">
                <a:solidFill>
                  <a:schemeClr val="tx1"/>
                </a:solidFill>
              </a:rPr>
              <a:t> of radio-isotope, </a:t>
            </a:r>
            <a:r>
              <a:rPr lang="fr-FR" sz="1800" dirty="0" err="1" smtClean="0">
                <a:solidFill>
                  <a:schemeClr val="tx1"/>
                </a:solidFill>
              </a:rPr>
              <a:t>low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energy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deposition</a:t>
            </a:r>
            <a:r>
              <a:rPr lang="fr-FR" sz="1800" dirty="0" smtClean="0">
                <a:solidFill>
                  <a:schemeClr val="tx1"/>
                </a:solidFill>
              </a:rPr>
              <a:t>, go straight</a:t>
            </a:r>
          </a:p>
          <a:p>
            <a:pPr marL="0" indent="0">
              <a:spcAft>
                <a:spcPts val="1200"/>
              </a:spcAft>
            </a:pPr>
            <a:r>
              <a:rPr lang="fr-FR" sz="1800" dirty="0" smtClean="0">
                <a:solidFill>
                  <a:schemeClr val="tx1"/>
                </a:solidFill>
              </a:rPr>
              <a:t>But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High </a:t>
            </a:r>
            <a:r>
              <a:rPr lang="fr-FR" sz="1800" dirty="0" err="1" smtClean="0">
                <a:solidFill>
                  <a:schemeClr val="tx1"/>
                </a:solidFill>
              </a:rPr>
              <a:t>slowing</a:t>
            </a:r>
            <a:r>
              <a:rPr lang="fr-FR" sz="1800" dirty="0" smtClean="0">
                <a:solidFill>
                  <a:schemeClr val="tx1"/>
                </a:solidFill>
              </a:rPr>
              <a:t> down interaction </a:t>
            </a:r>
            <a:r>
              <a:rPr lang="fr-FR" sz="1800" dirty="0" err="1" smtClean="0">
                <a:solidFill>
                  <a:schemeClr val="tx1"/>
                </a:solidFill>
              </a:rPr>
              <a:t>with</a:t>
            </a:r>
            <a:r>
              <a:rPr lang="fr-FR" sz="1800" dirty="0" smtClean="0">
                <a:solidFill>
                  <a:schemeClr val="tx1"/>
                </a:solidFill>
              </a:rPr>
              <a:t> light </a:t>
            </a:r>
            <a:r>
              <a:rPr lang="fr-FR" sz="1800" dirty="0" err="1" smtClean="0">
                <a:solidFill>
                  <a:schemeClr val="tx1"/>
                </a:solidFill>
              </a:rPr>
              <a:t>atoms</a:t>
            </a:r>
            <a:r>
              <a:rPr lang="fr-FR" sz="1800" dirty="0" smtClean="0">
                <a:solidFill>
                  <a:schemeClr val="tx1"/>
                </a:solidFill>
              </a:rPr>
              <a:t> and </a:t>
            </a:r>
            <a:r>
              <a:rPr lang="fr-FR" sz="1800" dirty="0" err="1" smtClean="0">
                <a:solidFill>
                  <a:schemeClr val="tx1"/>
                </a:solidFill>
              </a:rPr>
              <a:t>goes</a:t>
            </a:r>
            <a:r>
              <a:rPr lang="fr-FR" sz="1800" dirty="0" smtClean="0">
                <a:solidFill>
                  <a:schemeClr val="tx1"/>
                </a:solidFill>
              </a:rPr>
              <a:t> to thermal neutrons : </a:t>
            </a:r>
            <a:r>
              <a:rPr lang="fr-FR" sz="1800" dirty="0" err="1" smtClean="0">
                <a:solidFill>
                  <a:schemeClr val="tx1"/>
                </a:solidFill>
              </a:rPr>
              <a:t>beginning</a:t>
            </a:r>
            <a:r>
              <a:rPr lang="fr-FR" sz="1800" dirty="0" smtClean="0">
                <a:solidFill>
                  <a:schemeClr val="tx1"/>
                </a:solidFill>
              </a:rPr>
              <a:t> of </a:t>
            </a:r>
            <a:r>
              <a:rPr lang="fr-FR" sz="1800" dirty="0" err="1" smtClean="0">
                <a:solidFill>
                  <a:schemeClr val="tx1"/>
                </a:solidFill>
              </a:rPr>
              <a:t>pb</a:t>
            </a:r>
            <a:endParaRPr lang="fr-FR" sz="1800" dirty="0" smtClean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59660" y="3697342"/>
            <a:ext cx="8556501" cy="37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2338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0363" indent="5508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panose="020B0604020202020204" pitchFamily="34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8063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1888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anose="020B0604020202020204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fr-FR" b="1" dirty="0" smtClean="0"/>
              <a:t>Thermal neutrons (&lt; 1eV)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Lots of interactions </a:t>
            </a:r>
            <a:r>
              <a:rPr lang="fr-FR" sz="1800" dirty="0" err="1" smtClean="0">
                <a:solidFill>
                  <a:schemeClr val="tx1"/>
                </a:solidFill>
              </a:rPr>
              <a:t>with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atoms</a:t>
            </a:r>
            <a:r>
              <a:rPr lang="fr-FR" sz="1800" dirty="0" smtClean="0">
                <a:solidFill>
                  <a:schemeClr val="tx1"/>
                </a:solidFill>
              </a:rPr>
              <a:t>, multi </a:t>
            </a:r>
            <a:r>
              <a:rPr lang="fr-FR" sz="1800" dirty="0" err="1" smtClean="0">
                <a:solidFill>
                  <a:schemeClr val="tx1"/>
                </a:solidFill>
              </a:rPr>
              <a:t>bounces</a:t>
            </a:r>
            <a:r>
              <a:rPr lang="fr-FR" sz="1800" dirty="0" smtClean="0">
                <a:solidFill>
                  <a:schemeClr val="tx1"/>
                </a:solidFill>
              </a:rPr>
              <a:t>, a gaz of neutrons; no </a:t>
            </a:r>
            <a:r>
              <a:rPr lang="fr-FR" sz="1800" dirty="0" err="1" smtClean="0">
                <a:solidFill>
                  <a:schemeClr val="tx1"/>
                </a:solidFill>
              </a:rPr>
              <a:t>leaks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is</a:t>
            </a:r>
            <a:r>
              <a:rPr lang="fr-FR" sz="1800" dirty="0" smtClean="0">
                <a:solidFill>
                  <a:schemeClr val="tx1"/>
                </a:solidFill>
              </a:rPr>
              <a:t> a challenge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lots of activation </a:t>
            </a:r>
            <a:r>
              <a:rPr lang="fr-FR" sz="1800" dirty="0" err="1" smtClean="0">
                <a:solidFill>
                  <a:schemeClr val="tx1"/>
                </a:solidFill>
              </a:rPr>
              <a:t>channels</a:t>
            </a:r>
            <a:r>
              <a:rPr lang="fr-FR" sz="1800" dirty="0" smtClean="0">
                <a:solidFill>
                  <a:schemeClr val="tx1"/>
                </a:solidFill>
              </a:rPr>
              <a:t> of </a:t>
            </a:r>
            <a:r>
              <a:rPr lang="fr-FR" sz="1800" dirty="0" err="1" smtClean="0">
                <a:solidFill>
                  <a:schemeClr val="tx1"/>
                </a:solidFill>
              </a:rPr>
              <a:t>nearly</a:t>
            </a:r>
            <a:r>
              <a:rPr lang="fr-FR" sz="1800" dirty="0" smtClean="0">
                <a:solidFill>
                  <a:schemeClr val="tx1"/>
                </a:solidFill>
              </a:rPr>
              <a:t> all </a:t>
            </a:r>
            <a:r>
              <a:rPr lang="fr-FR" sz="1800" dirty="0" err="1" smtClean="0">
                <a:solidFill>
                  <a:schemeClr val="tx1"/>
                </a:solidFill>
              </a:rPr>
              <a:t>atoms</a:t>
            </a:r>
            <a:r>
              <a:rPr lang="fr-FR" sz="1800" dirty="0" smtClean="0">
                <a:solidFill>
                  <a:schemeClr val="tx1"/>
                </a:solidFill>
              </a:rPr>
              <a:t>, </a:t>
            </a:r>
            <a:r>
              <a:rPr lang="fr-FR" sz="1800" dirty="0" err="1" smtClean="0">
                <a:solidFill>
                  <a:schemeClr val="tx1"/>
                </a:solidFill>
              </a:rPr>
              <a:t>espeacially</a:t>
            </a:r>
            <a:r>
              <a:rPr lang="fr-FR" sz="1800" dirty="0" smtClean="0">
                <a:solidFill>
                  <a:schemeClr val="tx1"/>
                </a:solidFill>
              </a:rPr>
              <a:t> the </a:t>
            </a:r>
            <a:r>
              <a:rPr lang="fr-FR" sz="1800" dirty="0" err="1" smtClean="0">
                <a:solidFill>
                  <a:schemeClr val="tx1"/>
                </a:solidFill>
              </a:rPr>
              <a:t>heavy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ones</a:t>
            </a:r>
            <a:endParaRPr lang="fr-FR" sz="1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To </a:t>
            </a:r>
            <a:r>
              <a:rPr lang="fr-FR" sz="1800" dirty="0" err="1" smtClean="0">
                <a:solidFill>
                  <a:schemeClr val="tx1"/>
                </a:solidFill>
              </a:rPr>
              <a:t>avoid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pb</a:t>
            </a:r>
            <a:r>
              <a:rPr lang="fr-FR" sz="1800" dirty="0" smtClean="0">
                <a:solidFill>
                  <a:schemeClr val="tx1"/>
                </a:solidFill>
              </a:rPr>
              <a:t> : </a:t>
            </a:r>
            <a:r>
              <a:rPr lang="fr-FR" sz="1800" dirty="0" err="1" smtClean="0">
                <a:solidFill>
                  <a:schemeClr val="tx1"/>
                </a:solidFill>
              </a:rPr>
              <a:t>choose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carrefully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materials</a:t>
            </a:r>
            <a:r>
              <a:rPr lang="fr-FR" sz="1800" dirty="0" smtClean="0">
                <a:solidFill>
                  <a:schemeClr val="tx1"/>
                </a:solidFill>
              </a:rPr>
              <a:t> to </a:t>
            </a:r>
            <a:r>
              <a:rPr lang="fr-FR" sz="1800" dirty="0" err="1" smtClean="0">
                <a:solidFill>
                  <a:schemeClr val="tx1"/>
                </a:solidFill>
              </a:rPr>
              <a:t>be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used</a:t>
            </a:r>
            <a:r>
              <a:rPr lang="fr-FR" sz="1800" dirty="0" smtClean="0">
                <a:solidFill>
                  <a:schemeClr val="tx1"/>
                </a:solidFill>
              </a:rPr>
              <a:t> and </a:t>
            </a:r>
            <a:r>
              <a:rPr lang="fr-FR" sz="1800" dirty="0" err="1" smtClean="0">
                <a:solidFill>
                  <a:schemeClr val="tx1"/>
                </a:solidFill>
              </a:rPr>
              <a:t>pay</a:t>
            </a:r>
            <a:r>
              <a:rPr lang="fr-FR" sz="1800" dirty="0" smtClean="0">
                <a:solidFill>
                  <a:schemeClr val="tx1"/>
                </a:solidFill>
              </a:rPr>
              <a:t> a lot of attention to additives or </a:t>
            </a:r>
            <a:r>
              <a:rPr lang="fr-FR" sz="1800" dirty="0" err="1" smtClean="0">
                <a:solidFill>
                  <a:schemeClr val="tx1"/>
                </a:solidFill>
              </a:rPr>
              <a:t>impurities</a:t>
            </a:r>
            <a:r>
              <a:rPr lang="fr-FR" sz="1800" dirty="0" smtClean="0">
                <a:solidFill>
                  <a:schemeClr val="tx1"/>
                </a:solidFill>
              </a:rPr>
              <a:t> !!!!!!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1 </a:t>
            </a:r>
            <a:r>
              <a:rPr lang="fr-FR" sz="1800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fr-FR" sz="1800" dirty="0" smtClean="0">
                <a:solidFill>
                  <a:schemeClr val="tx1"/>
                </a:solidFill>
              </a:rPr>
              <a:t>g of Co in 1g of Si </a:t>
            </a:r>
            <a:r>
              <a:rPr lang="fr-FR" sz="1800" dirty="0" err="1" smtClean="0">
                <a:solidFill>
                  <a:schemeClr val="tx1"/>
                </a:solidFill>
              </a:rPr>
              <a:t>irradiated</a:t>
            </a:r>
            <a:r>
              <a:rPr lang="fr-FR" sz="1800" dirty="0" smtClean="0">
                <a:solidFill>
                  <a:schemeClr val="tx1"/>
                </a:solidFill>
              </a:rPr>
              <a:t> 1 </a:t>
            </a:r>
            <a:r>
              <a:rPr lang="fr-FR" sz="1800" dirty="0" err="1" smtClean="0">
                <a:solidFill>
                  <a:schemeClr val="tx1"/>
                </a:solidFill>
              </a:rPr>
              <a:t>day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with</a:t>
            </a:r>
            <a:r>
              <a:rPr lang="fr-FR" sz="1800" dirty="0" smtClean="0">
                <a:solidFill>
                  <a:schemeClr val="tx1"/>
                </a:solidFill>
              </a:rPr>
              <a:t> 10</a:t>
            </a:r>
            <a:r>
              <a:rPr lang="fr-FR" sz="1800" baseline="30000" dirty="0" smtClean="0">
                <a:solidFill>
                  <a:schemeClr val="tx1"/>
                </a:solidFill>
              </a:rPr>
              <a:t>13</a:t>
            </a:r>
            <a:r>
              <a:rPr lang="fr-FR" sz="1800" dirty="0" smtClean="0">
                <a:solidFill>
                  <a:schemeClr val="tx1"/>
                </a:solidFill>
              </a:rPr>
              <a:t>n/cm</a:t>
            </a:r>
            <a:r>
              <a:rPr lang="fr-FR" sz="1800" baseline="30000" dirty="0" smtClean="0">
                <a:solidFill>
                  <a:schemeClr val="tx1"/>
                </a:solidFill>
              </a:rPr>
              <a:t>2</a:t>
            </a:r>
            <a:r>
              <a:rPr lang="fr-FR" sz="1800" dirty="0" smtClean="0">
                <a:solidFill>
                  <a:schemeClr val="tx1"/>
                </a:solidFill>
              </a:rPr>
              <a:t>/s. 1 </a:t>
            </a:r>
            <a:r>
              <a:rPr lang="fr-FR" sz="1800" dirty="0" err="1" smtClean="0">
                <a:solidFill>
                  <a:schemeClr val="tx1"/>
                </a:solidFill>
              </a:rPr>
              <a:t>month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later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: 0 Bq of Si, but 1352 Bq of </a:t>
            </a:r>
            <a:r>
              <a:rPr lang="fr-FR" sz="1800" baseline="30000" dirty="0" smtClean="0">
                <a:solidFill>
                  <a:schemeClr val="tx1"/>
                </a:solidFill>
              </a:rPr>
              <a:t>60</a:t>
            </a:r>
            <a:r>
              <a:rPr lang="fr-FR" sz="1800" dirty="0" smtClean="0">
                <a:solidFill>
                  <a:schemeClr val="tx1"/>
                </a:solidFill>
              </a:rPr>
              <a:t>Co </a:t>
            </a:r>
            <a:r>
              <a:rPr lang="fr-FR" sz="1800" dirty="0" err="1" smtClean="0">
                <a:solidFill>
                  <a:schemeClr val="tx1"/>
                </a:solidFill>
              </a:rPr>
              <a:t>with</a:t>
            </a:r>
            <a:r>
              <a:rPr lang="fr-FR" sz="1800" dirty="0" smtClean="0">
                <a:solidFill>
                  <a:schemeClr val="tx1"/>
                </a:solidFill>
              </a:rPr>
              <a:t> 5.3 </a:t>
            </a:r>
            <a:r>
              <a:rPr lang="fr-FR" sz="1800" dirty="0" err="1" smtClean="0">
                <a:solidFill>
                  <a:schemeClr val="tx1"/>
                </a:solidFill>
              </a:rPr>
              <a:t>year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half</a:t>
            </a:r>
            <a:r>
              <a:rPr lang="fr-FR" sz="1800" dirty="0" smtClean="0">
                <a:solidFill>
                  <a:schemeClr val="tx1"/>
                </a:solidFill>
              </a:rPr>
              <a:t> life. </a:t>
            </a:r>
            <a:r>
              <a:rPr lang="fr-FR" sz="1800" dirty="0" err="1" smtClean="0">
                <a:solidFill>
                  <a:schemeClr val="tx1"/>
                </a:solidFill>
              </a:rPr>
              <a:t>Think</a:t>
            </a:r>
            <a:r>
              <a:rPr lang="fr-FR" sz="1800" dirty="0" smtClean="0">
                <a:solidFill>
                  <a:schemeClr val="tx1"/>
                </a:solidFill>
              </a:rPr>
              <a:t> of the Pb </a:t>
            </a:r>
            <a:r>
              <a:rPr lang="fr-FR" sz="1800" dirty="0" err="1" smtClean="0">
                <a:solidFill>
                  <a:schemeClr val="tx1"/>
                </a:solidFill>
              </a:rPr>
              <a:t>with</a:t>
            </a:r>
            <a:r>
              <a:rPr lang="fr-FR" sz="1800" dirty="0" smtClean="0">
                <a:solidFill>
                  <a:schemeClr val="tx1"/>
                </a:solidFill>
              </a:rPr>
              <a:t> 1 ton of </a:t>
            </a:r>
            <a:r>
              <a:rPr lang="fr-FR" sz="1800" dirty="0" err="1" smtClean="0">
                <a:solidFill>
                  <a:schemeClr val="tx1"/>
                </a:solidFill>
              </a:rPr>
              <a:t>shielding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!!!!!!!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49" y="773321"/>
            <a:ext cx="1676633" cy="8478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436" y="233234"/>
            <a:ext cx="1991908" cy="16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cea</Template>
  <TotalTime>23957</TotalTime>
  <Words>2364</Words>
  <Application>Microsoft Office PowerPoint</Application>
  <PresentationFormat>Affichage à l'écran (4:3)</PresentationFormat>
  <Paragraphs>499</Paragraphs>
  <Slides>34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Symbol</vt:lpstr>
      <vt:lpstr>Wingdings</vt:lpstr>
      <vt:lpstr>cea</vt:lpstr>
      <vt:lpstr>Equation</vt:lpstr>
      <vt:lpstr>Shielding a neutron source : a tough job but possible</vt:lpstr>
      <vt:lpstr>Teoretical OUTLINE</vt:lpstr>
      <vt:lpstr>Pratical OUTLINE</vt:lpstr>
      <vt:lpstr>Why Shielding : workers and detectors cases</vt:lpstr>
      <vt:lpstr>Protection of workers : dose limits</vt:lpstr>
      <vt:lpstr>Protection of workers : zones</vt:lpstr>
      <vt:lpstr>Different type of radiations</vt:lpstr>
      <vt:lpstr>Activation example</vt:lpstr>
      <vt:lpstr>Neutrons specificity</vt:lpstr>
      <vt:lpstr>Shielding for detectors</vt:lpstr>
      <vt:lpstr>Shielding for fast neutron</vt:lpstr>
      <vt:lpstr>Shielding for fast neutron</vt:lpstr>
      <vt:lpstr>Shielding for detectors : Theory</vt:lpstr>
      <vt:lpstr>Radial Collimators and beam setup</vt:lpstr>
      <vt:lpstr>Shielding for detectors :optimization</vt:lpstr>
      <vt:lpstr>What to use and where ?</vt:lpstr>
      <vt:lpstr>Basic formulae</vt:lpstr>
      <vt:lpstr>Which cross section ?</vt:lpstr>
      <vt:lpstr>Cross sections variations</vt:lpstr>
      <vt:lpstr>Depends of the microstructure</vt:lpstr>
      <vt:lpstr>Common materials used on spectrometers</vt:lpstr>
      <vt:lpstr>Other materials</vt:lpstr>
      <vt:lpstr>Various thermal neutrons Transmissions</vt:lpstr>
      <vt:lpstr>Gamma radiation protection</vt:lpstr>
      <vt:lpstr>Gamma absorbing power</vt:lpstr>
      <vt:lpstr>Materials for neutron absorption</vt:lpstr>
      <vt:lpstr>Neutron absorption</vt:lpstr>
      <vt:lpstr>Neutron absorption : one more fast neutrons Pb</vt:lpstr>
      <vt:lpstr>Stop fast neutrons</vt:lpstr>
      <vt:lpstr>Neutron absorbers and background</vt:lpstr>
      <vt:lpstr>Materials with specific use 1/2</vt:lpstr>
      <vt:lpstr>Materials with specific use 2/2 </vt:lpstr>
      <vt:lpstr>Conclusion</vt:lpstr>
      <vt:lpstr>Glasses for neutron guides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aliquando tempo tatum commentum</dc:title>
  <dc:creator>BM205129</dc:creator>
  <cp:lastModifiedBy>MENELLE Alain</cp:lastModifiedBy>
  <cp:revision>574</cp:revision>
  <dcterms:created xsi:type="dcterms:W3CDTF">2012-07-02T09:21:44Z</dcterms:created>
  <dcterms:modified xsi:type="dcterms:W3CDTF">2018-09-23T08:29:29Z</dcterms:modified>
</cp:coreProperties>
</file>